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16"/>
  </p:notesMasterIdLst>
  <p:sldIdLst>
    <p:sldId id="267" r:id="rId2"/>
    <p:sldId id="268" r:id="rId3"/>
    <p:sldId id="256" r:id="rId4"/>
    <p:sldId id="257" r:id="rId5"/>
    <p:sldId id="258" r:id="rId6"/>
    <p:sldId id="265" r:id="rId7"/>
    <p:sldId id="266" r:id="rId8"/>
    <p:sldId id="260" r:id="rId9"/>
    <p:sldId id="261" r:id="rId10"/>
    <p:sldId id="262" r:id="rId11"/>
    <p:sldId id="263" r:id="rId12"/>
    <p:sldId id="269" r:id="rId13"/>
    <p:sldId id="259" r:id="rId14"/>
    <p:sldId id="270"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898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7584" autoAdjust="0"/>
  </p:normalViewPr>
  <p:slideViewPr>
    <p:cSldViewPr snapToGrid="0">
      <p:cViewPr varScale="1">
        <p:scale>
          <a:sx n="70" d="100"/>
          <a:sy n="70" d="100"/>
        </p:scale>
        <p:origin x="73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B2B87D-7656-427C-97A1-55892714D5CE}" type="datetimeFigureOut">
              <a:rPr lang="en-US" smtClean="0"/>
              <a:t>4/26/2018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3DB388-FE71-4681-8D89-00880882DC77}" type="slidenum">
              <a:rPr lang="en-US" smtClean="0"/>
              <a:t>‹#›</a:t>
            </a:fld>
            <a:endParaRPr lang="en-US"/>
          </a:p>
        </p:txBody>
      </p:sp>
    </p:spTree>
    <p:extLst>
      <p:ext uri="{BB962C8B-B14F-4D97-AF65-F5344CB8AC3E}">
        <p14:creationId xmlns:p14="http://schemas.microsoft.com/office/powerpoint/2010/main" val="10470812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This introduction is set to</a:t>
            </a:r>
            <a:r>
              <a:rPr lang="en-US" baseline="0" dirty="0" smtClean="0">
                <a:latin typeface="Times New Roman" panose="02020603050405020304" pitchFamily="18" charset="0"/>
                <a:cs typeface="Times New Roman" panose="02020603050405020304" pitchFamily="18" charset="0"/>
              </a:rPr>
              <a:t> familiarize ourselves with the kind of a group that we are talking of, their emergence and a brief history of their development under such a strict government as the US’s.</a:t>
            </a:r>
          </a:p>
          <a:p>
            <a:r>
              <a:rPr lang="en-US" baseline="0" dirty="0" smtClean="0">
                <a:latin typeface="Times New Roman" panose="02020603050405020304" pitchFamily="18" charset="0"/>
                <a:cs typeface="Times New Roman" panose="02020603050405020304" pitchFamily="18" charset="0"/>
              </a:rPr>
              <a:t>This group is explained as individualistic, antigovernment and survivalist. Often, experts deem SCs to be people who experience financial hardships, those who hate the current government and old-fashioned cons.</a:t>
            </a:r>
          </a:p>
          <a:p>
            <a:r>
              <a:rPr lang="en-US" baseline="0" dirty="0" smtClean="0">
                <a:latin typeface="Times New Roman" panose="02020603050405020304" pitchFamily="18" charset="0"/>
                <a:cs typeface="Times New Roman" panose="02020603050405020304" pitchFamily="18" charset="0"/>
              </a:rPr>
              <a:t>The 14</a:t>
            </a:r>
            <a:r>
              <a:rPr lang="en-US" baseline="30000" dirty="0" smtClean="0">
                <a:latin typeface="Times New Roman" panose="02020603050405020304" pitchFamily="18" charset="0"/>
                <a:cs typeface="Times New Roman" panose="02020603050405020304" pitchFamily="18" charset="0"/>
              </a:rPr>
              <a:t>th</a:t>
            </a:r>
            <a:r>
              <a:rPr lang="en-US" baseline="0" dirty="0" smtClean="0">
                <a:latin typeface="Times New Roman" panose="02020603050405020304" pitchFamily="18" charset="0"/>
                <a:cs typeface="Times New Roman" panose="02020603050405020304" pitchFamily="18" charset="0"/>
              </a:rPr>
              <a:t> Amendment paved way for the emergence of this group of citizens. It explained the history of sovereign citizens movement – the pernicious 14</a:t>
            </a:r>
            <a:r>
              <a:rPr lang="en-US" baseline="30000" dirty="0" smtClean="0">
                <a:latin typeface="Times New Roman" panose="02020603050405020304" pitchFamily="18" charset="0"/>
                <a:cs typeface="Times New Roman" panose="02020603050405020304" pitchFamily="18" charset="0"/>
              </a:rPr>
              <a:t>th</a:t>
            </a:r>
            <a:r>
              <a:rPr lang="en-US" baseline="0" dirty="0" smtClean="0">
                <a:latin typeface="Times New Roman" panose="02020603050405020304" pitchFamily="18" charset="0"/>
                <a:cs typeface="Times New Roman" panose="02020603050405020304" pitchFamily="18" charset="0"/>
              </a:rPr>
              <a:t> amendment. It was during the </a:t>
            </a:r>
            <a:r>
              <a:rPr lang="en-US" baseline="0" dirty="0" err="1" smtClean="0">
                <a:latin typeface="Times New Roman" panose="02020603050405020304" pitchFamily="18" charset="0"/>
                <a:cs typeface="Times New Roman" panose="02020603050405020304" pitchFamily="18" charset="0"/>
              </a:rPr>
              <a:t>reconstructionand</a:t>
            </a:r>
            <a:r>
              <a:rPr lang="en-US" baseline="0" dirty="0" smtClean="0">
                <a:latin typeface="Times New Roman" panose="02020603050405020304" pitchFamily="18" charset="0"/>
                <a:cs typeface="Times New Roman" panose="02020603050405020304" pitchFamily="18" charset="0"/>
              </a:rPr>
              <a:t> getting people’s right </a:t>
            </a:r>
            <a:r>
              <a:rPr lang="en-US" baseline="0" dirty="0" err="1" smtClean="0">
                <a:latin typeface="Times New Roman" panose="02020603050405020304" pitchFamily="18" charset="0"/>
                <a:cs typeface="Times New Roman" panose="02020603050405020304" pitchFamily="18" charset="0"/>
              </a:rPr>
              <a:t>right</a:t>
            </a:r>
            <a:r>
              <a:rPr lang="en-US" baseline="0" dirty="0" smtClean="0">
                <a:latin typeface="Times New Roman" panose="02020603050405020304" pitchFamily="18" charset="0"/>
                <a:cs typeface="Times New Roman" panose="02020603050405020304" pitchFamily="18" charset="0"/>
              </a:rPr>
              <a:t> in place.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43DB388-FE71-4681-8D89-00880882DC77}" type="slidenum">
              <a:rPr lang="en-US" smtClean="0"/>
              <a:t>3</a:t>
            </a:fld>
            <a:endParaRPr lang="en-US"/>
          </a:p>
        </p:txBody>
      </p:sp>
    </p:spTree>
    <p:extLst>
      <p:ext uri="{BB962C8B-B14F-4D97-AF65-F5344CB8AC3E}">
        <p14:creationId xmlns:p14="http://schemas.microsoft.com/office/powerpoint/2010/main" val="1671664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Reported cases of irresponsible things that these groups have done</a:t>
            </a:r>
            <a:r>
              <a:rPr lang="en-US" baseline="0" dirty="0" smtClean="0">
                <a:latin typeface="Times New Roman" panose="02020603050405020304" pitchFamily="18" charset="0"/>
                <a:cs typeface="Times New Roman" panose="02020603050405020304" pitchFamily="18" charset="0"/>
              </a:rPr>
              <a:t> indicate a major threat to the law structures of the United States. </a:t>
            </a:r>
          </a:p>
          <a:p>
            <a:r>
              <a:rPr lang="en-US" baseline="0" dirty="0" smtClean="0">
                <a:latin typeface="Times New Roman" panose="02020603050405020304" pitchFamily="18" charset="0"/>
                <a:cs typeface="Times New Roman" panose="02020603050405020304" pitchFamily="18" charset="0"/>
              </a:rPr>
              <a:t>Reviewing on the causes of SC movements, I realize that they arose as a result of changes in the laws that directly affect citizenship. Mandatory institutions that the government intended to oversee to progress the economy of the country at large are taken as impediments to human stability in life and are responded with SC actions. Legitimate citizens even get influenced into the movements and as a result the percentage that seems to have lost faith of their government increases. </a:t>
            </a:r>
          </a:p>
          <a:p>
            <a:r>
              <a:rPr lang="en-US" baseline="0" dirty="0" smtClean="0">
                <a:latin typeface="Times New Roman" panose="02020603050405020304" pitchFamily="18" charset="0"/>
                <a:cs typeface="Times New Roman" panose="02020603050405020304" pitchFamily="18" charset="0"/>
              </a:rPr>
              <a:t>Arguments reported for SC activities and despise of the law are reported below. It is important to note that SC activities today are not formalized or acute as they were some times back, but still instances are reported.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43DB388-FE71-4681-8D89-00880882DC77}" type="slidenum">
              <a:rPr lang="en-US" smtClean="0"/>
              <a:t>4</a:t>
            </a:fld>
            <a:endParaRPr lang="en-US"/>
          </a:p>
        </p:txBody>
      </p:sp>
    </p:spTree>
    <p:extLst>
      <p:ext uri="{BB962C8B-B14F-4D97-AF65-F5344CB8AC3E}">
        <p14:creationId xmlns:p14="http://schemas.microsoft.com/office/powerpoint/2010/main" val="15452968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The amendment</a:t>
            </a:r>
            <a:r>
              <a:rPr lang="en-US" baseline="0" dirty="0" smtClean="0">
                <a:latin typeface="Times New Roman" panose="02020603050405020304" pitchFamily="18" charset="0"/>
                <a:cs typeface="Times New Roman" panose="02020603050405020304" pitchFamily="18" charset="0"/>
              </a:rPr>
              <a:t> gave the right to citizenship to all US born persons and factored in slaves who were recently brought to the US. This was after Civil War. At the same time, the plight despised local judgments that discouraged liberty and rights without regarding the process that the law provided. By this direct provision to civil rights, the law expounded human protection rights to the American citizens. This is cited in more litigation than any other amendment (Congress). </a:t>
            </a:r>
          </a:p>
          <a:p>
            <a:r>
              <a:rPr lang="en-US" dirty="0" smtClean="0">
                <a:latin typeface="Times New Roman" panose="02020603050405020304" pitchFamily="18" charset="0"/>
                <a:cs typeface="Times New Roman" panose="02020603050405020304" pitchFamily="18" charset="0"/>
              </a:rPr>
              <a:t>Sovereign</a:t>
            </a:r>
            <a:r>
              <a:rPr lang="en-US" baseline="0" dirty="0" smtClean="0">
                <a:latin typeface="Times New Roman" panose="02020603050405020304" pitchFamily="18" charset="0"/>
                <a:cs typeface="Times New Roman" panose="02020603050405020304" pitchFamily="18" charset="0"/>
              </a:rPr>
              <a:t> citizens are deemed launders and defaulters. </a:t>
            </a:r>
            <a:endParaRPr lang="en-US" baseline="0" dirty="0" smtClean="0">
              <a:latin typeface="Times New Roman" panose="02020603050405020304" pitchFamily="18" charset="0"/>
              <a:cs typeface="Times New Roman" panose="02020603050405020304" pitchFamily="18" charset="0"/>
            </a:endParaRPr>
          </a:p>
          <a:p>
            <a:r>
              <a:rPr lang="en-US" baseline="0" dirty="0" smtClean="0">
                <a:latin typeface="Times New Roman" panose="02020603050405020304" pitchFamily="18" charset="0"/>
                <a:cs typeface="Times New Roman" panose="02020603050405020304" pitchFamily="18" charset="0"/>
              </a:rPr>
              <a:t>They </a:t>
            </a:r>
            <a:r>
              <a:rPr lang="en-US" baseline="0" dirty="0" smtClean="0">
                <a:latin typeface="Times New Roman" panose="02020603050405020304" pitchFamily="18" charset="0"/>
                <a:cs typeface="Times New Roman" panose="02020603050405020304" pitchFamily="18" charset="0"/>
              </a:rPr>
              <a:t>are a very great threat to homesteads, the beginning of the society they come from. </a:t>
            </a:r>
            <a:endParaRPr lang="en-US" baseline="0" dirty="0" smtClean="0">
              <a:latin typeface="Times New Roman" panose="02020603050405020304" pitchFamily="18" charset="0"/>
              <a:cs typeface="Times New Roman" panose="02020603050405020304" pitchFamily="18" charset="0"/>
            </a:endParaRPr>
          </a:p>
          <a:p>
            <a:r>
              <a:rPr lang="en-US" baseline="0" dirty="0" smtClean="0">
                <a:latin typeface="Times New Roman" panose="02020603050405020304" pitchFamily="18" charset="0"/>
                <a:cs typeface="Times New Roman" panose="02020603050405020304" pitchFamily="18" charset="0"/>
              </a:rPr>
              <a:t>They </a:t>
            </a:r>
            <a:r>
              <a:rPr lang="en-US" baseline="0" dirty="0" smtClean="0">
                <a:latin typeface="Times New Roman" panose="02020603050405020304" pitchFamily="18" charset="0"/>
                <a:cs typeface="Times New Roman" panose="02020603050405020304" pitchFamily="18" charset="0"/>
              </a:rPr>
              <a:t>don’t believe in the government, they dispute every order given by the government. </a:t>
            </a:r>
          </a:p>
          <a:p>
            <a:r>
              <a:rPr lang="en-US" baseline="0" dirty="0" smtClean="0">
                <a:latin typeface="Times New Roman" panose="02020603050405020304" pitchFamily="18" charset="0"/>
                <a:cs typeface="Times New Roman" panose="02020603050405020304" pitchFamily="18" charset="0"/>
              </a:rPr>
              <a:t>They cause lootings in the streets. These are a fracas they </a:t>
            </a:r>
            <a:r>
              <a:rPr lang="en-US" baseline="0" dirty="0" smtClean="0">
                <a:latin typeface="Times New Roman" panose="02020603050405020304" pitchFamily="18" charset="0"/>
                <a:cs typeface="Times New Roman" panose="02020603050405020304" pitchFamily="18" charset="0"/>
              </a:rPr>
              <a:t>intend.</a:t>
            </a:r>
          </a:p>
          <a:p>
            <a:r>
              <a:rPr lang="en-US" baseline="0" dirty="0" smtClean="0">
                <a:latin typeface="Times New Roman" panose="02020603050405020304" pitchFamily="18" charset="0"/>
                <a:cs typeface="Times New Roman" panose="02020603050405020304" pitchFamily="18" charset="0"/>
              </a:rPr>
              <a:t>They </a:t>
            </a:r>
            <a:r>
              <a:rPr lang="en-US" baseline="0" dirty="0" smtClean="0">
                <a:latin typeface="Times New Roman" panose="02020603050405020304" pitchFamily="18" charset="0"/>
                <a:cs typeface="Times New Roman" panose="02020603050405020304" pitchFamily="18" charset="0"/>
              </a:rPr>
              <a:t>do all these because of the lost faith in the government.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43DB388-FE71-4681-8D89-00880882DC77}" type="slidenum">
              <a:rPr lang="en-US" smtClean="0"/>
              <a:t>5</a:t>
            </a:fld>
            <a:endParaRPr lang="en-US"/>
          </a:p>
        </p:txBody>
      </p:sp>
    </p:spTree>
    <p:extLst>
      <p:ext uri="{BB962C8B-B14F-4D97-AF65-F5344CB8AC3E}">
        <p14:creationId xmlns:p14="http://schemas.microsoft.com/office/powerpoint/2010/main" val="37103457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These</a:t>
            </a:r>
            <a:r>
              <a:rPr lang="en-US" baseline="0" dirty="0" smtClean="0">
                <a:latin typeface="Times New Roman" panose="02020603050405020304" pitchFamily="18" charset="0"/>
                <a:cs typeface="Times New Roman" panose="02020603050405020304" pitchFamily="18" charset="0"/>
              </a:rPr>
              <a:t> are some of the arguments that deprived American citizens sovereignty power. The compromises that the government without clear guidelines and civic care led to disruptions that were not even anticipated. Further, 1933 Federal Reserve Act that gave a final blow to sovereign rights – removing of currency from the standard of the gold. This implied a spurious government that American Congress had become.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43DB388-FE71-4681-8D89-00880882DC77}" type="slidenum">
              <a:rPr lang="en-US" smtClean="0"/>
              <a:t>6</a:t>
            </a:fld>
            <a:endParaRPr lang="en-US"/>
          </a:p>
        </p:txBody>
      </p:sp>
    </p:spTree>
    <p:extLst>
      <p:ext uri="{BB962C8B-B14F-4D97-AF65-F5344CB8AC3E}">
        <p14:creationId xmlns:p14="http://schemas.microsoft.com/office/powerpoint/2010/main" val="12505598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The Posse </a:t>
            </a:r>
            <a:r>
              <a:rPr lang="en-US" dirty="0" err="1" smtClean="0">
                <a:latin typeface="Times New Roman" panose="02020603050405020304" pitchFamily="18" charset="0"/>
                <a:cs typeface="Times New Roman" panose="02020603050405020304" pitchFamily="18" charset="0"/>
              </a:rPr>
              <a:t>Comitatus</a:t>
            </a:r>
            <a:r>
              <a:rPr lang="en-US" baseline="0" dirty="0" smtClean="0">
                <a:latin typeface="Times New Roman" panose="02020603050405020304" pitchFamily="18" charset="0"/>
                <a:cs typeface="Times New Roman" panose="02020603050405020304" pitchFamily="18" charset="0"/>
              </a:rPr>
              <a:t> Act of 1878 was discerned for a special role – to prevent military from intervening on matters inside the United States unless its support during terrorist attacks or natural catastrophes. This means that Military took engaged in matters of strife and that was definite. This information appears very clear to Sovereign Citizen Movements. </a:t>
            </a:r>
          </a:p>
          <a:p>
            <a:r>
              <a:rPr lang="en-US" baseline="0" dirty="0" smtClean="0">
                <a:latin typeface="Times New Roman" panose="02020603050405020304" pitchFamily="18" charset="0"/>
                <a:cs typeface="Times New Roman" panose="02020603050405020304" pitchFamily="18" charset="0"/>
              </a:rPr>
              <a:t>Today, SCs hold a believe the Posse </a:t>
            </a:r>
            <a:r>
              <a:rPr lang="en-US" baseline="0" dirty="0" err="1" smtClean="0">
                <a:latin typeface="Times New Roman" panose="02020603050405020304" pitchFamily="18" charset="0"/>
                <a:cs typeface="Times New Roman" panose="02020603050405020304" pitchFamily="18" charset="0"/>
              </a:rPr>
              <a:t>Comitatus</a:t>
            </a:r>
            <a:r>
              <a:rPr lang="en-US" baseline="0" dirty="0" smtClean="0">
                <a:latin typeface="Times New Roman" panose="02020603050405020304" pitchFamily="18" charset="0"/>
                <a:cs typeface="Times New Roman" panose="02020603050405020304" pitchFamily="18" charset="0"/>
              </a:rPr>
              <a:t> is not controlled and duly elected law enforcers can call upon Posse’s help or delegate them for some work. What surprises the SCs is that before the passage of the act, the Marshalls and Sheriffs utilized military assets to enforce the law. This was not expected in sovereign courts and as a result, SCs retrench government systems. </a:t>
            </a:r>
          </a:p>
          <a:p>
            <a:r>
              <a:rPr lang="en-US" baseline="0" dirty="0" smtClean="0">
                <a:latin typeface="Times New Roman" panose="02020603050405020304" pitchFamily="18" charset="0"/>
                <a:cs typeface="Times New Roman" panose="02020603050405020304" pitchFamily="18" charset="0"/>
              </a:rPr>
              <a:t>According to SC, the implementation of laws on the municipalities, federal, country and states seem irrelevant since sovereign citizens were not factored.</a:t>
            </a:r>
          </a:p>
          <a:p>
            <a:r>
              <a:rPr lang="en-US" baseline="0" dirty="0" smtClean="0">
                <a:latin typeface="Times New Roman" panose="02020603050405020304" pitchFamily="18" charset="0"/>
                <a:cs typeface="Times New Roman" panose="02020603050405020304" pitchFamily="18" charset="0"/>
              </a:rPr>
              <a:t>Example: 1933 Federal bankruptcy  and the loss of the Gold Standard (Liberty, 2004). </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latin typeface="Times New Roman" panose="02020603050405020304" pitchFamily="18" charset="0"/>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According to Gale, these</a:t>
            </a:r>
            <a:r>
              <a:rPr lang="en-US" baseline="0" dirty="0" smtClean="0">
                <a:latin typeface="Times New Roman" panose="02020603050405020304" pitchFamily="18" charset="0"/>
                <a:cs typeface="Times New Roman" panose="02020603050405020304" pitchFamily="18" charset="0"/>
              </a:rPr>
              <a:t> institutions</a:t>
            </a:r>
            <a:r>
              <a:rPr lang="en-US" dirty="0" smtClean="0">
                <a:latin typeface="Times New Roman" panose="02020603050405020304" pitchFamily="18" charset="0"/>
                <a:cs typeface="Times New Roman" panose="02020603050405020304" pitchFamily="18" charset="0"/>
              </a:rPr>
              <a:t> were also unconstitutional: </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smtClean="0">
                <a:latin typeface="Times New Roman" panose="02020603050405020304" pitchFamily="18" charset="0"/>
                <a:cs typeface="Times New Roman" panose="02020603050405020304" pitchFamily="18" charset="0"/>
              </a:rPr>
              <a:t>Uniform Commercial Code (UCC),</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smtClean="0">
                <a:latin typeface="Times New Roman" panose="02020603050405020304" pitchFamily="18" charset="0"/>
                <a:cs typeface="Times New Roman" panose="02020603050405020304" pitchFamily="18" charset="0"/>
              </a:rPr>
              <a:t>the repeal of Titles of Nobility Amendment, </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lang="en-US" dirty="0" smtClean="0">
                <a:latin typeface="Times New Roman" panose="02020603050405020304" pitchFamily="18" charset="0"/>
                <a:cs typeface="Times New Roman" panose="02020603050405020304" pitchFamily="18" charset="0"/>
              </a:rPr>
              <a:t>Zone Improvement Act and Emergency Banking Act (Hall et al., 2002, p. 25).</a:t>
            </a: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43DB388-FE71-4681-8D89-00880882DC77}" type="slidenum">
              <a:rPr lang="en-US" smtClean="0"/>
              <a:t>7</a:t>
            </a:fld>
            <a:endParaRPr lang="en-US"/>
          </a:p>
        </p:txBody>
      </p:sp>
    </p:spTree>
    <p:extLst>
      <p:ext uri="{BB962C8B-B14F-4D97-AF65-F5344CB8AC3E}">
        <p14:creationId xmlns:p14="http://schemas.microsoft.com/office/powerpoint/2010/main" val="25147576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There</a:t>
            </a:r>
            <a:r>
              <a:rPr lang="en-US" baseline="0" dirty="0" smtClean="0">
                <a:latin typeface="Times New Roman" panose="02020603050405020304" pitchFamily="18" charset="0"/>
                <a:cs typeface="Times New Roman" panose="02020603050405020304" pitchFamily="18" charset="0"/>
              </a:rPr>
              <a:t> are societies that existed within the SC jurisdictions called townships or committees of sovereign citizens. </a:t>
            </a:r>
          </a:p>
          <a:p>
            <a:r>
              <a:rPr lang="en-US" baseline="0" dirty="0" smtClean="0">
                <a:latin typeface="Times New Roman" panose="02020603050405020304" pitchFamily="18" charset="0"/>
                <a:cs typeface="Times New Roman" panose="02020603050405020304" pitchFamily="18" charset="0"/>
              </a:rPr>
              <a:t>These institutions had a chosen stand and law that allowed a peaceful coexistence.</a:t>
            </a:r>
          </a:p>
          <a:p>
            <a:r>
              <a:rPr lang="en-US" baseline="0" dirty="0" smtClean="0">
                <a:latin typeface="Times New Roman" panose="02020603050405020304" pitchFamily="18" charset="0"/>
                <a:cs typeface="Times New Roman" panose="02020603050405020304" pitchFamily="18" charset="0"/>
              </a:rPr>
              <a:t>They even further sovereign courts to case on aggrieved issues. </a:t>
            </a:r>
          </a:p>
          <a:p>
            <a:r>
              <a:rPr lang="en-US" baseline="0" dirty="0" smtClean="0">
                <a:latin typeface="Times New Roman" panose="02020603050405020304" pitchFamily="18" charset="0"/>
                <a:cs typeface="Times New Roman" panose="02020603050405020304" pitchFamily="18" charset="0"/>
              </a:rPr>
              <a:t>SC Jural societies hold illegal courts and issues police and justice warrants. </a:t>
            </a:r>
          </a:p>
          <a:p>
            <a:r>
              <a:rPr lang="en-US" baseline="0" dirty="0" smtClean="0">
                <a:latin typeface="Times New Roman" panose="02020603050405020304" pitchFamily="18" charset="0"/>
                <a:cs typeface="Times New Roman" panose="02020603050405020304" pitchFamily="18" charset="0"/>
              </a:rPr>
              <a:t>Their existence is merely to prove the illegitimacy of the federal system (Liberty, 2004).</a:t>
            </a:r>
          </a:p>
          <a:p>
            <a:r>
              <a:rPr lang="en-US" baseline="0" dirty="0" smtClean="0">
                <a:latin typeface="Times New Roman" panose="02020603050405020304" pitchFamily="18" charset="0"/>
                <a:cs typeface="Times New Roman" panose="02020603050405020304" pitchFamily="18" charset="0"/>
              </a:rPr>
              <a:t>They agreed on the tax issue above.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43DB388-FE71-4681-8D89-00880882DC77}" type="slidenum">
              <a:rPr lang="en-US" smtClean="0"/>
              <a:t>8</a:t>
            </a:fld>
            <a:endParaRPr lang="en-US"/>
          </a:p>
        </p:txBody>
      </p:sp>
    </p:spTree>
    <p:extLst>
      <p:ext uri="{BB962C8B-B14F-4D97-AF65-F5344CB8AC3E}">
        <p14:creationId xmlns:p14="http://schemas.microsoft.com/office/powerpoint/2010/main" val="24016985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43DB388-FE71-4681-8D89-00880882DC77}" type="slidenum">
              <a:rPr lang="en-US" smtClean="0"/>
              <a:t>9</a:t>
            </a:fld>
            <a:endParaRPr lang="en-US"/>
          </a:p>
        </p:txBody>
      </p:sp>
    </p:spTree>
    <p:extLst>
      <p:ext uri="{BB962C8B-B14F-4D97-AF65-F5344CB8AC3E}">
        <p14:creationId xmlns:p14="http://schemas.microsoft.com/office/powerpoint/2010/main" val="8873999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How</a:t>
            </a:r>
            <a:r>
              <a:rPr lang="en-US" baseline="0" dirty="0" smtClean="0">
                <a:latin typeface="Times New Roman" panose="02020603050405020304" pitchFamily="18" charset="0"/>
                <a:cs typeface="Times New Roman" panose="02020603050405020304" pitchFamily="18" charset="0"/>
              </a:rPr>
              <a:t> these groups threaten law enforcement:</a:t>
            </a:r>
          </a:p>
          <a:p>
            <a:pPr marL="171450" indent="-171450">
              <a:buFont typeface="Wingdings" panose="05000000000000000000" pitchFamily="2" charset="2"/>
              <a:buChar char="ü"/>
            </a:pPr>
            <a:r>
              <a:rPr lang="en-US" baseline="0" dirty="0" smtClean="0">
                <a:latin typeface="Times New Roman" panose="02020603050405020304" pitchFamily="18" charset="0"/>
                <a:cs typeface="Times New Roman" panose="02020603050405020304" pitchFamily="18" charset="0"/>
              </a:rPr>
              <a:t>The kill enforcers of the law, it has been reported in the past</a:t>
            </a:r>
          </a:p>
          <a:p>
            <a:pPr marL="171450" indent="-171450">
              <a:buFont typeface="Wingdings" panose="05000000000000000000" pitchFamily="2" charset="2"/>
              <a:buChar char="ü"/>
            </a:pPr>
            <a:r>
              <a:rPr lang="en-US" baseline="0" dirty="0" smtClean="0">
                <a:latin typeface="Times New Roman" panose="02020603050405020304" pitchFamily="18" charset="0"/>
                <a:cs typeface="Times New Roman" panose="02020603050405020304" pitchFamily="18" charset="0"/>
              </a:rPr>
              <a:t>They disrupt the process of enforcement</a:t>
            </a:r>
          </a:p>
          <a:p>
            <a:pPr marL="171450" indent="-171450">
              <a:buFont typeface="Wingdings" panose="05000000000000000000" pitchFamily="2" charset="2"/>
              <a:buChar char="ü"/>
            </a:pPr>
            <a:r>
              <a:rPr lang="en-US" baseline="0" dirty="0" smtClean="0">
                <a:latin typeface="Times New Roman" panose="02020603050405020304" pitchFamily="18" charset="0"/>
                <a:cs typeface="Times New Roman" panose="02020603050405020304" pitchFamily="18" charset="0"/>
              </a:rPr>
              <a:t>They break rules very intentionally</a:t>
            </a:r>
          </a:p>
          <a:p>
            <a:pPr marL="171450" indent="-171450">
              <a:buFont typeface="Wingdings" panose="05000000000000000000" pitchFamily="2" charset="2"/>
              <a:buChar char="ü"/>
            </a:pPr>
            <a:r>
              <a:rPr lang="en-US" baseline="0" dirty="0" smtClean="0">
                <a:latin typeface="Times New Roman" panose="02020603050405020304" pitchFamily="18" charset="0"/>
                <a:cs typeface="Times New Roman" panose="02020603050405020304" pitchFamily="18" charset="0"/>
              </a:rPr>
              <a:t>They develop institutions and lure people into them so as to appear stable.</a:t>
            </a:r>
          </a:p>
          <a:p>
            <a:pPr marL="0" indent="0">
              <a:buFont typeface="Wingdings" panose="05000000000000000000" pitchFamily="2" charset="2"/>
              <a:buNone/>
            </a:pPr>
            <a:r>
              <a:rPr lang="en-US" baseline="0" dirty="0" smtClean="0">
                <a:latin typeface="Times New Roman" panose="02020603050405020304" pitchFamily="18" charset="0"/>
                <a:cs typeface="Times New Roman" panose="02020603050405020304" pitchFamily="18" charset="0"/>
              </a:rPr>
              <a:t>Cops are advised to approach them with trepidation as they can easily be attacked</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43DB388-FE71-4681-8D89-00880882DC77}" type="slidenum">
              <a:rPr lang="en-US" smtClean="0"/>
              <a:t>10</a:t>
            </a:fld>
            <a:endParaRPr lang="en-US"/>
          </a:p>
        </p:txBody>
      </p:sp>
    </p:spTree>
    <p:extLst>
      <p:ext uri="{BB962C8B-B14F-4D97-AF65-F5344CB8AC3E}">
        <p14:creationId xmlns:p14="http://schemas.microsoft.com/office/powerpoint/2010/main" val="29260571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This appears</a:t>
            </a:r>
            <a:r>
              <a:rPr lang="en-US" baseline="0" dirty="0" smtClean="0">
                <a:latin typeface="Times New Roman" panose="02020603050405020304" pitchFamily="18" charset="0"/>
                <a:cs typeface="Times New Roman" panose="02020603050405020304" pitchFamily="18" charset="0"/>
              </a:rPr>
              <a:t> to be</a:t>
            </a:r>
            <a:r>
              <a:rPr lang="en-US" dirty="0" smtClean="0">
                <a:latin typeface="Times New Roman" panose="02020603050405020304" pitchFamily="18" charset="0"/>
                <a:cs typeface="Times New Roman" panose="02020603050405020304" pitchFamily="18" charset="0"/>
              </a:rPr>
              <a:t> the only group in the United States to</a:t>
            </a:r>
            <a:r>
              <a:rPr lang="en-US" baseline="0" dirty="0" smtClean="0">
                <a:latin typeface="Times New Roman" panose="02020603050405020304" pitchFamily="18" charset="0"/>
                <a:cs typeface="Times New Roman" panose="02020603050405020304" pitchFamily="18" charset="0"/>
              </a:rPr>
              <a:t> go against the constitution and stand on their own laws that compromise the economy as </a:t>
            </a:r>
            <a:r>
              <a:rPr lang="en-US" baseline="0" dirty="0" smtClean="0">
                <a:latin typeface="Times New Roman" panose="02020603050405020304" pitchFamily="18" charset="0"/>
                <a:cs typeface="Times New Roman" panose="02020603050405020304" pitchFamily="18" charset="0"/>
              </a:rPr>
              <a:t>well </a:t>
            </a:r>
            <a:r>
              <a:rPr lang="en-US" baseline="0" dirty="0" smtClean="0">
                <a:latin typeface="Times New Roman" panose="02020603050405020304" pitchFamily="18" charset="0"/>
                <a:cs typeface="Times New Roman" panose="02020603050405020304" pitchFamily="18" charset="0"/>
              </a:rPr>
              <a:t>as public projects.  </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43DB388-FE71-4681-8D89-00880882DC77}" type="slidenum">
              <a:rPr lang="en-US" smtClean="0"/>
              <a:t>11</a:t>
            </a:fld>
            <a:endParaRPr lang="en-US"/>
          </a:p>
        </p:txBody>
      </p:sp>
    </p:spTree>
    <p:extLst>
      <p:ext uri="{BB962C8B-B14F-4D97-AF65-F5344CB8AC3E}">
        <p14:creationId xmlns:p14="http://schemas.microsoft.com/office/powerpoint/2010/main" val="23272589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3A5DE99-9CFE-4C6A-AF62-ADA11A29B855}" type="datetimeFigureOut">
              <a:rPr lang="en-US" smtClean="0"/>
              <a:t>4/26/2018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FEB0B7-5EBD-4302-8094-7837C6B4381B}" type="slidenum">
              <a:rPr lang="en-US" smtClean="0"/>
              <a:t>‹#›</a:t>
            </a:fld>
            <a:endParaRPr lang="en-US"/>
          </a:p>
        </p:txBody>
      </p:sp>
    </p:spTree>
    <p:extLst>
      <p:ext uri="{BB962C8B-B14F-4D97-AF65-F5344CB8AC3E}">
        <p14:creationId xmlns:p14="http://schemas.microsoft.com/office/powerpoint/2010/main" val="24693837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3A5DE99-9CFE-4C6A-AF62-ADA11A29B855}" type="datetimeFigureOut">
              <a:rPr lang="en-US" smtClean="0"/>
              <a:t>4/26/2018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FEB0B7-5EBD-4302-8094-7837C6B4381B}" type="slidenum">
              <a:rPr lang="en-US" smtClean="0"/>
              <a:t>‹#›</a:t>
            </a:fld>
            <a:endParaRPr lang="en-US"/>
          </a:p>
        </p:txBody>
      </p:sp>
    </p:spTree>
    <p:extLst>
      <p:ext uri="{BB962C8B-B14F-4D97-AF65-F5344CB8AC3E}">
        <p14:creationId xmlns:p14="http://schemas.microsoft.com/office/powerpoint/2010/main" val="26081740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3A5DE99-9CFE-4C6A-AF62-ADA11A29B855}" type="datetimeFigureOut">
              <a:rPr lang="en-US" smtClean="0"/>
              <a:t>4/26/2018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FEB0B7-5EBD-4302-8094-7837C6B4381B}" type="slidenum">
              <a:rPr lang="en-US" smtClean="0"/>
              <a:t>‹#›</a:t>
            </a:fld>
            <a:endParaRPr lang="en-US"/>
          </a:p>
        </p:txBody>
      </p:sp>
    </p:spTree>
    <p:extLst>
      <p:ext uri="{BB962C8B-B14F-4D97-AF65-F5344CB8AC3E}">
        <p14:creationId xmlns:p14="http://schemas.microsoft.com/office/powerpoint/2010/main" val="13134574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3A5DE99-9CFE-4C6A-AF62-ADA11A29B855}" type="datetimeFigureOut">
              <a:rPr lang="en-US" smtClean="0"/>
              <a:t>4/26/2018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FEB0B7-5EBD-4302-8094-7837C6B4381B}" type="slidenum">
              <a:rPr lang="en-US" smtClean="0"/>
              <a:t>‹#›</a:t>
            </a:fld>
            <a:endParaRPr lang="en-US"/>
          </a:p>
        </p:txBody>
      </p:sp>
    </p:spTree>
    <p:extLst>
      <p:ext uri="{BB962C8B-B14F-4D97-AF65-F5344CB8AC3E}">
        <p14:creationId xmlns:p14="http://schemas.microsoft.com/office/powerpoint/2010/main" val="26590956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3A5DE99-9CFE-4C6A-AF62-ADA11A29B855}" type="datetimeFigureOut">
              <a:rPr lang="en-US" smtClean="0"/>
              <a:t>4/26/2018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FFEB0B7-5EBD-4302-8094-7837C6B4381B}" type="slidenum">
              <a:rPr lang="en-US" smtClean="0"/>
              <a:t>‹#›</a:t>
            </a:fld>
            <a:endParaRPr lang="en-US"/>
          </a:p>
        </p:txBody>
      </p:sp>
    </p:spTree>
    <p:extLst>
      <p:ext uri="{BB962C8B-B14F-4D97-AF65-F5344CB8AC3E}">
        <p14:creationId xmlns:p14="http://schemas.microsoft.com/office/powerpoint/2010/main" val="25991760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3A5DE99-9CFE-4C6A-AF62-ADA11A29B855}" type="datetimeFigureOut">
              <a:rPr lang="en-US" smtClean="0"/>
              <a:t>4/26/2018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FFEB0B7-5EBD-4302-8094-7837C6B4381B}" type="slidenum">
              <a:rPr lang="en-US" smtClean="0"/>
              <a:t>‹#›</a:t>
            </a:fld>
            <a:endParaRPr lang="en-US"/>
          </a:p>
        </p:txBody>
      </p:sp>
    </p:spTree>
    <p:extLst>
      <p:ext uri="{BB962C8B-B14F-4D97-AF65-F5344CB8AC3E}">
        <p14:creationId xmlns:p14="http://schemas.microsoft.com/office/powerpoint/2010/main" val="21591687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A5DE99-9CFE-4C6A-AF62-ADA11A29B855}" type="datetimeFigureOut">
              <a:rPr lang="en-US" smtClean="0"/>
              <a:t>4/26/2018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FFEB0B7-5EBD-4302-8094-7837C6B4381B}" type="slidenum">
              <a:rPr lang="en-US" smtClean="0"/>
              <a:t>‹#›</a:t>
            </a:fld>
            <a:endParaRPr lang="en-US"/>
          </a:p>
        </p:txBody>
      </p:sp>
    </p:spTree>
    <p:extLst>
      <p:ext uri="{BB962C8B-B14F-4D97-AF65-F5344CB8AC3E}">
        <p14:creationId xmlns:p14="http://schemas.microsoft.com/office/powerpoint/2010/main" val="23221292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3A5DE99-9CFE-4C6A-AF62-ADA11A29B855}" type="datetimeFigureOut">
              <a:rPr lang="en-US" smtClean="0"/>
              <a:t>4/26/2018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FEB0B7-5EBD-4302-8094-7837C6B4381B}" type="slidenum">
              <a:rPr lang="en-US" smtClean="0"/>
              <a:t>‹#›</a:t>
            </a:fld>
            <a:endParaRPr lang="en-US"/>
          </a:p>
        </p:txBody>
      </p:sp>
    </p:spTree>
    <p:extLst>
      <p:ext uri="{BB962C8B-B14F-4D97-AF65-F5344CB8AC3E}">
        <p14:creationId xmlns:p14="http://schemas.microsoft.com/office/powerpoint/2010/main" val="28749951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3A5DE99-9CFE-4C6A-AF62-ADA11A29B855}" type="datetimeFigureOut">
              <a:rPr lang="en-US" smtClean="0"/>
              <a:t>4/26/2018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FEB0B7-5EBD-4302-8094-7837C6B4381B}" type="slidenum">
              <a:rPr lang="en-US" smtClean="0"/>
              <a:t>‹#›</a:t>
            </a:fld>
            <a:endParaRPr lang="en-US"/>
          </a:p>
        </p:txBody>
      </p:sp>
    </p:spTree>
    <p:extLst>
      <p:ext uri="{BB962C8B-B14F-4D97-AF65-F5344CB8AC3E}">
        <p14:creationId xmlns:p14="http://schemas.microsoft.com/office/powerpoint/2010/main" val="30474695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3A5DE99-9CFE-4C6A-AF62-ADA11A29B855}" type="datetimeFigureOut">
              <a:rPr lang="en-US" smtClean="0"/>
              <a:t>4/26/2018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FEB0B7-5EBD-4302-8094-7837C6B4381B}" type="slidenum">
              <a:rPr lang="en-US" smtClean="0"/>
              <a:t>‹#›</a:t>
            </a:fld>
            <a:endParaRPr lang="en-US"/>
          </a:p>
        </p:txBody>
      </p:sp>
    </p:spTree>
    <p:extLst>
      <p:ext uri="{BB962C8B-B14F-4D97-AF65-F5344CB8AC3E}">
        <p14:creationId xmlns:p14="http://schemas.microsoft.com/office/powerpoint/2010/main" val="31257676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3A5DE99-9CFE-4C6A-AF62-ADA11A29B855}" type="datetimeFigureOut">
              <a:rPr lang="en-US" smtClean="0"/>
              <a:t>4/26/2018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FEB0B7-5EBD-4302-8094-7837C6B4381B}" type="slidenum">
              <a:rPr lang="en-US" smtClean="0"/>
              <a:t>‹#›</a:t>
            </a:fld>
            <a:endParaRPr lang="en-US"/>
          </a:p>
        </p:txBody>
      </p:sp>
    </p:spTree>
    <p:extLst>
      <p:ext uri="{BB962C8B-B14F-4D97-AF65-F5344CB8AC3E}">
        <p14:creationId xmlns:p14="http://schemas.microsoft.com/office/powerpoint/2010/main" val="13456877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9000">
              <a:schemeClr val="accent1">
                <a:lumMod val="5000"/>
                <a:lumOff val="95000"/>
              </a:schemeClr>
            </a:gs>
            <a:gs pos="23000">
              <a:srgbClr val="FF0000"/>
            </a:gs>
            <a:gs pos="45000">
              <a:schemeClr val="accent1">
                <a:lumMod val="45000"/>
                <a:lumOff val="55000"/>
                <a:alpha val="0"/>
              </a:schemeClr>
            </a:gs>
            <a:gs pos="94000">
              <a:srgbClr val="C2DAEF"/>
            </a:gs>
            <a:gs pos="82000">
              <a:srgbClr val="E1ED9E"/>
            </a:gs>
            <a:gs pos="61000">
              <a:srgbClr val="FFFF00">
                <a:lumMod val="70000"/>
                <a:lumOff val="30000"/>
              </a:srgb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A5DE99-9CFE-4C6A-AF62-ADA11A29B855}" type="datetimeFigureOut">
              <a:rPr lang="en-US" smtClean="0"/>
              <a:t>4/26/2018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FEB0B7-5EBD-4302-8094-7837C6B4381B}" type="slidenum">
              <a:rPr lang="en-US" smtClean="0"/>
              <a:t>‹#›</a:t>
            </a:fld>
            <a:endParaRPr lang="en-US"/>
          </a:p>
        </p:txBody>
      </p:sp>
    </p:spTree>
    <p:extLst>
      <p:ext uri="{BB962C8B-B14F-4D97-AF65-F5344CB8AC3E}">
        <p14:creationId xmlns:p14="http://schemas.microsoft.com/office/powerpoint/2010/main" val="2165491192"/>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splcenter.org/get-informed/intelligence-" TargetMode="External"/><Relationship Id="rId2" Type="http://schemas.openxmlformats.org/officeDocument/2006/relationships/hyperlink" Target="http://www.alaskadispatch.com/article/militias-america-" TargetMode="External"/><Relationship Id="rId1" Type="http://schemas.openxmlformats.org/officeDocument/2006/relationships/slideLayout" Target="../slideLayouts/slideLayout2.xml"/><Relationship Id="rId6" Type="http://schemas.openxmlformats.org/officeDocument/2006/relationships/hyperlink" Target="http://apbweb.com/officer-down-news-menu-26/1788-the-" TargetMode="External"/><Relationship Id="rId5" Type="http://schemas.openxmlformats.org/officeDocument/2006/relationships/hyperlink" Target="http://www.adl.org/combating-hate/domestic-extremism-terrorism/c/the-lawless-" TargetMode="External"/><Relationship Id="rId4" Type="http://schemas.openxmlformats.org/officeDocument/2006/relationships/hyperlink" Target="http://www.zshare.net/download"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1473200"/>
            <a:ext cx="9144000" cy="3784600"/>
          </a:xfrm>
        </p:spPr>
        <p:txBody>
          <a:bodyPr>
            <a:normAutofit/>
          </a:bodyPr>
          <a:lstStyle/>
          <a:p>
            <a:r>
              <a:rPr lang="en-US" sz="2800" dirty="0" smtClean="0">
                <a:latin typeface="Times New Roman" panose="02020603050405020304" pitchFamily="18" charset="0"/>
                <a:cs typeface="Times New Roman" panose="02020603050405020304" pitchFamily="18" charset="0"/>
              </a:rPr>
              <a:t>SOVEREIGN CITIZENSHIP-A CONSTRAINT TO LAW ENFORCEMENT</a:t>
            </a:r>
          </a:p>
          <a:p>
            <a:r>
              <a:rPr lang="en-US" sz="2800" dirty="0" smtClean="0">
                <a:latin typeface="Times New Roman" panose="02020603050405020304" pitchFamily="18" charset="0"/>
                <a:cs typeface="Times New Roman" panose="02020603050405020304" pitchFamily="18" charset="0"/>
              </a:rPr>
              <a:t>Student Name:</a:t>
            </a:r>
          </a:p>
          <a:p>
            <a:r>
              <a:rPr lang="en-US" sz="2800" dirty="0" smtClean="0">
                <a:latin typeface="Times New Roman" panose="02020603050405020304" pitchFamily="18" charset="0"/>
                <a:cs typeface="Times New Roman" panose="02020603050405020304" pitchFamily="18" charset="0"/>
              </a:rPr>
              <a:t>Professor Name:</a:t>
            </a:r>
          </a:p>
          <a:p>
            <a:r>
              <a:rPr lang="en-US" sz="2800" dirty="0" smtClean="0">
                <a:latin typeface="Times New Roman" panose="02020603050405020304" pitchFamily="18" charset="0"/>
                <a:cs typeface="Times New Roman" panose="02020603050405020304" pitchFamily="18" charset="0"/>
              </a:rPr>
              <a:t>Institutional Affiliation:</a:t>
            </a:r>
          </a:p>
          <a:p>
            <a:r>
              <a:rPr lang="en-US" sz="2800" dirty="0" smtClean="0">
                <a:latin typeface="Times New Roman" panose="02020603050405020304" pitchFamily="18" charset="0"/>
                <a:cs typeface="Times New Roman" panose="02020603050405020304" pitchFamily="18" charset="0"/>
              </a:rPr>
              <a:t>Date:</a:t>
            </a:r>
          </a:p>
          <a:p>
            <a:r>
              <a:rPr lang="en-US" sz="2800" dirty="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						</a:t>
            </a:r>
            <a:r>
              <a:rPr lang="en-US" sz="1800" i="1" dirty="0" smtClean="0">
                <a:latin typeface="Times New Roman" panose="02020603050405020304" pitchFamily="18" charset="0"/>
                <a:cs typeface="Times New Roman" panose="02020603050405020304" pitchFamily="18" charset="0"/>
              </a:rPr>
              <a:t>Venue:</a:t>
            </a:r>
          </a:p>
          <a:p>
            <a:endParaRPr lang="en-US" sz="2800" dirty="0" smtClean="0">
              <a:latin typeface="Times New Roman" panose="02020603050405020304" pitchFamily="18" charset="0"/>
              <a:cs typeface="Times New Roman" panose="02020603050405020304" pitchFamily="18" charset="0"/>
            </a:endParaRPr>
          </a:p>
          <a:p>
            <a:endParaRPr lang="en-US" sz="2800" dirty="0" smtClean="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744121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100" y="863600"/>
            <a:ext cx="9017000" cy="5313363"/>
          </a:xfrm>
          <a:solidFill>
            <a:schemeClr val="accent2">
              <a:lumMod val="20000"/>
              <a:lumOff val="80000"/>
            </a:schemeClr>
          </a:solidFill>
          <a:ln w="76200">
            <a:noFill/>
          </a:ln>
          <a:effectLst>
            <a:outerShdw blurRad="225425" dist="50800" dir="5220000" algn="ctr">
              <a:srgbClr val="000000">
                <a:alpha val="33000"/>
              </a:srgbClr>
            </a:outerShdw>
          </a:effectLst>
          <a:scene3d>
            <a:camera prst="perspectiveContrastingLeftFacing"/>
            <a:lightRig rig="harsh" dir="t">
              <a:rot lat="0" lon="0" rev="3000000"/>
            </a:lightRig>
          </a:scene3d>
          <a:sp3d extrusionH="254000" contourW="19050">
            <a:bevelT w="82550" h="44450" prst="angle"/>
            <a:bevelB w="82550" h="44450" prst="angle"/>
            <a:contourClr>
              <a:srgbClr val="FFFFFF"/>
            </a:contourClr>
          </a:sp3d>
        </p:spPr>
        <p:txBody>
          <a:bodyPr>
            <a:normAutofit/>
          </a:bodyPr>
          <a:lstStyle/>
          <a:p>
            <a:pPr marL="0" indent="0" algn="ctr">
              <a:buNone/>
            </a:pPr>
            <a:r>
              <a:rPr lang="en-US" sz="4400" dirty="0" smtClean="0">
                <a:latin typeface="Times New Roman" panose="02020603050405020304" pitchFamily="18" charset="0"/>
                <a:cs typeface="Times New Roman" panose="02020603050405020304" pitchFamily="18" charset="0"/>
              </a:rPr>
              <a:t>Presentation outline:</a:t>
            </a:r>
          </a:p>
          <a:p>
            <a:pPr marL="514350" indent="-514350" algn="ctr">
              <a:buAutoNum type="arabicPeriod"/>
            </a:pPr>
            <a:r>
              <a:rPr lang="en-US" sz="4400" dirty="0" smtClean="0">
                <a:latin typeface="Times New Roman" panose="02020603050405020304" pitchFamily="18" charset="0"/>
                <a:cs typeface="Times New Roman" panose="02020603050405020304" pitchFamily="18" charset="0"/>
              </a:rPr>
              <a:t>Introduction to SC</a:t>
            </a:r>
          </a:p>
          <a:p>
            <a:pPr marL="514350" indent="-514350" algn="ctr">
              <a:buAutoNum type="arabicPeriod"/>
            </a:pPr>
            <a:r>
              <a:rPr lang="en-US" sz="4400" dirty="0" smtClean="0">
                <a:latin typeface="Times New Roman" panose="02020603050405020304" pitchFamily="18" charset="0"/>
                <a:cs typeface="Times New Roman" panose="02020603050405020304" pitchFamily="18" charset="0"/>
              </a:rPr>
              <a:t>Elaboration of the subject</a:t>
            </a:r>
          </a:p>
          <a:p>
            <a:pPr marL="514350" indent="-514350" algn="ctr">
              <a:buAutoNum type="arabicPeriod"/>
            </a:pPr>
            <a:r>
              <a:rPr lang="en-US" sz="4400" dirty="0" smtClean="0">
                <a:latin typeface="Times New Roman" panose="02020603050405020304" pitchFamily="18" charset="0"/>
                <a:cs typeface="Times New Roman" panose="02020603050405020304" pitchFamily="18" charset="0"/>
              </a:rPr>
              <a:t>SC’s Stance on Law Enforcement</a:t>
            </a:r>
          </a:p>
          <a:p>
            <a:pPr marL="514350" indent="-514350" algn="ctr">
              <a:buAutoNum type="arabicPeriod"/>
            </a:pPr>
            <a:r>
              <a:rPr lang="en-US" sz="4400" dirty="0" smtClean="0">
                <a:latin typeface="Times New Roman" panose="02020603050405020304" pitchFamily="18" charset="0"/>
                <a:cs typeface="Times New Roman" panose="02020603050405020304" pitchFamily="18" charset="0"/>
              </a:rPr>
              <a:t>Conclusion</a:t>
            </a:r>
          </a:p>
          <a:p>
            <a:pPr marL="0" indent="0" algn="ctr">
              <a:buNone/>
            </a:pPr>
            <a:endParaRPr lang="en-US" sz="4400" dirty="0" smtClean="0">
              <a:latin typeface="Times New Roman" panose="02020603050405020304" pitchFamily="18" charset="0"/>
              <a:cs typeface="Times New Roman" panose="02020603050405020304" pitchFamily="18" charset="0"/>
            </a:endParaRPr>
          </a:p>
          <a:p>
            <a:pPr marL="514350" indent="-514350" algn="ctr">
              <a:buAutoNum type="arabicPeriod"/>
            </a:pPr>
            <a:endParaRPr lang="en-US" sz="4400" dirty="0" smtClean="0">
              <a:latin typeface="Times New Roman" panose="02020603050405020304" pitchFamily="18" charset="0"/>
              <a:cs typeface="Times New Roman" panose="02020603050405020304" pitchFamily="18" charset="0"/>
            </a:endParaRPr>
          </a:p>
          <a:p>
            <a:pPr marL="514350" indent="-514350" algn="ctr">
              <a:buAutoNum type="arabicPeriod"/>
            </a:pPr>
            <a:endParaRPr lang="en-US" sz="4400" dirty="0" smtClean="0">
              <a:latin typeface="Times New Roman" panose="02020603050405020304" pitchFamily="18" charset="0"/>
              <a:cs typeface="Times New Roman" panose="02020603050405020304" pitchFamily="18" charset="0"/>
            </a:endParaRPr>
          </a:p>
          <a:p>
            <a:pPr marL="514350" indent="-514350" algn="ctr">
              <a:buAutoNum type="arabicPeriod"/>
            </a:pPr>
            <a:endParaRPr lang="en-US" sz="4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652327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673769"/>
            <a:ext cx="9144000" cy="1876926"/>
          </a:xfrm>
        </p:spPr>
        <p:txBody>
          <a:bodyPr>
            <a:normAutofit/>
          </a:bodyPr>
          <a:lstStyle/>
          <a:p>
            <a:r>
              <a:rPr lang="en-US" sz="4800" dirty="0" smtClean="0">
                <a:latin typeface="Times New Roman" panose="02020603050405020304" pitchFamily="18" charset="0"/>
                <a:cs typeface="Times New Roman" panose="02020603050405020304" pitchFamily="18" charset="0"/>
              </a:rPr>
              <a:t>Sovereign Citizens and their stand on Law enforcement</a:t>
            </a:r>
            <a:endParaRPr lang="en-US" sz="48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524000" y="2550695"/>
            <a:ext cx="9144000" cy="3748505"/>
          </a:xfrm>
        </p:spPr>
        <p:txBody>
          <a:bodyPr>
            <a:normAutofit fontScale="92500" lnSpcReduction="20000"/>
          </a:bodyPr>
          <a:lstStyle/>
          <a:p>
            <a:r>
              <a:rPr lang="en-US" dirty="0" smtClean="0">
                <a:latin typeface="Times New Roman" panose="02020603050405020304" pitchFamily="18" charset="0"/>
                <a:cs typeface="Times New Roman" panose="02020603050405020304" pitchFamily="18" charset="0"/>
              </a:rPr>
              <a:t>Introduction</a:t>
            </a:r>
          </a:p>
          <a:p>
            <a:pPr marL="342900" indent="-342900" algn="l">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Sovereign citizens in the US represent the defaulters of some common laws and the people who have their own stands on matters that have already decided opinion, legally. </a:t>
            </a:r>
          </a:p>
          <a:p>
            <a:pPr marL="342900" indent="-342900" algn="l">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In the late 1960’s sovereign citizens (SC) began alliances and movements in the US. </a:t>
            </a:r>
          </a:p>
          <a:p>
            <a:pPr marL="342900" indent="-342900" algn="l">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The 14</a:t>
            </a:r>
            <a:r>
              <a:rPr lang="en-US" baseline="30000" dirty="0" smtClean="0">
                <a:latin typeface="Times New Roman" panose="02020603050405020304" pitchFamily="18" charset="0"/>
                <a:cs typeface="Times New Roman" panose="02020603050405020304" pitchFamily="18" charset="0"/>
              </a:rPr>
              <a:t>th</a:t>
            </a:r>
            <a:r>
              <a:rPr lang="en-US" dirty="0" smtClean="0">
                <a:latin typeface="Times New Roman" panose="02020603050405020304" pitchFamily="18" charset="0"/>
                <a:cs typeface="Times New Roman" panose="02020603050405020304" pitchFamily="18" charset="0"/>
              </a:rPr>
              <a:t> amendment (Anti-Defamation League, ADL) fueled SC development</a:t>
            </a:r>
          </a:p>
          <a:p>
            <a:pPr marL="342900" indent="-342900" algn="l">
              <a:buFont typeface="Arial" panose="020B0604020202020204" pitchFamily="34" charset="0"/>
              <a:buChar char="•"/>
            </a:pPr>
            <a:r>
              <a:rPr lang="en-US" b="1" dirty="0" smtClean="0">
                <a:latin typeface="Times New Roman" panose="02020603050405020304" pitchFamily="18" charset="0"/>
                <a:cs typeface="Times New Roman" panose="02020603050405020304" pitchFamily="18" charset="0"/>
              </a:rPr>
              <a:t>Posse </a:t>
            </a:r>
            <a:r>
              <a:rPr lang="en-US" b="1" dirty="0" err="1" smtClean="0">
                <a:latin typeface="Times New Roman" panose="02020603050405020304" pitchFamily="18" charset="0"/>
                <a:cs typeface="Times New Roman" panose="02020603050405020304" pitchFamily="18" charset="0"/>
              </a:rPr>
              <a:t>Comitatus</a:t>
            </a:r>
            <a:r>
              <a:rPr lang="en-US" b="1"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is reported as the first movement; it held that sheriff had to enforce laws failure to which they could be hung at city square for to set a lesson to the non-believers.</a:t>
            </a:r>
          </a:p>
          <a:p>
            <a:pPr marL="342900" indent="-342900" algn="l">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1969 – first charter was given and established in US</a:t>
            </a:r>
          </a:p>
          <a:p>
            <a:pPr marL="342900" indent="-342900" algn="l">
              <a:buFont typeface="Arial" panose="020B0604020202020204" pitchFamily="34" charset="0"/>
              <a:buChar char="•"/>
            </a:pPr>
            <a:endParaRPr lang="en-US" dirty="0"/>
          </a:p>
        </p:txBody>
      </p:sp>
    </p:spTree>
    <p:extLst>
      <p:ext uri="{BB962C8B-B14F-4D97-AF65-F5344CB8AC3E}">
        <p14:creationId xmlns:p14="http://schemas.microsoft.com/office/powerpoint/2010/main" val="10586953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006475"/>
          </a:xfrm>
        </p:spPr>
        <p:txBody>
          <a:bodyPr/>
          <a:lstStyle/>
          <a:p>
            <a:r>
              <a:rPr lang="en-US" dirty="0" smtClean="0">
                <a:latin typeface="Times New Roman" panose="02020603050405020304" pitchFamily="18" charset="0"/>
                <a:cs typeface="Times New Roman" panose="02020603050405020304" pitchFamily="18" charset="0"/>
              </a:rPr>
              <a:t>Their stance on law enforcement</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371600"/>
            <a:ext cx="10515600" cy="4805363"/>
          </a:xfrm>
        </p:spPr>
        <p:txBody>
          <a:bodyPr/>
          <a:lstStyle/>
          <a:p>
            <a:r>
              <a:rPr lang="en-US" dirty="0" smtClean="0">
                <a:latin typeface="Times New Roman" panose="02020603050405020304" pitchFamily="18" charset="0"/>
                <a:cs typeface="Times New Roman" panose="02020603050405020304" pitchFamily="18" charset="0"/>
              </a:rPr>
              <a:t>These groups are known threats to the law.  The despise the government which decides on laws. </a:t>
            </a:r>
          </a:p>
          <a:p>
            <a:r>
              <a:rPr lang="en-US" dirty="0" smtClean="0">
                <a:latin typeface="Times New Roman" panose="02020603050405020304" pitchFamily="18" charset="0"/>
                <a:cs typeface="Times New Roman" panose="02020603050405020304" pitchFamily="18" charset="0"/>
              </a:rPr>
              <a:t>The US congress is made up of the house of the representatives and the senate. The congress discerns laws that should govern the states through the legal document-the constitution</a:t>
            </a:r>
          </a:p>
          <a:p>
            <a:r>
              <a:rPr lang="en-US" dirty="0" smtClean="0">
                <a:latin typeface="Times New Roman" panose="02020603050405020304" pitchFamily="18" charset="0"/>
                <a:cs typeface="Times New Roman" panose="02020603050405020304" pitchFamily="18" charset="0"/>
              </a:rPr>
              <a:t>Therefore, the congress is part of the government</a:t>
            </a:r>
          </a:p>
          <a:p>
            <a:r>
              <a:rPr lang="en-US" dirty="0" smtClean="0">
                <a:latin typeface="Times New Roman" panose="02020603050405020304" pitchFamily="18" charset="0"/>
                <a:cs typeface="Times New Roman" panose="02020603050405020304" pitchFamily="18" charset="0"/>
              </a:rPr>
              <a:t>Sovereign Citizens don’t respect the </a:t>
            </a:r>
            <a:r>
              <a:rPr lang="en-US" dirty="0" smtClean="0">
                <a:latin typeface="Times New Roman" panose="02020603050405020304" pitchFamily="18" charset="0"/>
                <a:cs typeface="Times New Roman" panose="02020603050405020304" pitchFamily="18" charset="0"/>
              </a:rPr>
              <a:t>government. It is an impunity to the law making body - the </a:t>
            </a:r>
            <a:r>
              <a:rPr lang="en-US" dirty="0" smtClean="0">
                <a:latin typeface="Times New Roman" panose="02020603050405020304" pitchFamily="18" charset="0"/>
                <a:cs typeface="Times New Roman" panose="02020603050405020304" pitchFamily="18" charset="0"/>
              </a:rPr>
              <a:t>congress.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Law </a:t>
            </a:r>
            <a:r>
              <a:rPr lang="en-US" dirty="0" smtClean="0">
                <a:latin typeface="Times New Roman" panose="02020603050405020304" pitchFamily="18" charset="0"/>
                <a:cs typeface="Times New Roman" panose="02020603050405020304" pitchFamily="18" charset="0"/>
              </a:rPr>
              <a:t>enforcement faces greater challenge.</a:t>
            </a:r>
          </a:p>
          <a:p>
            <a:r>
              <a:rPr lang="en-US" dirty="0" smtClean="0">
                <a:latin typeface="Times New Roman" panose="02020603050405020304" pitchFamily="18" charset="0"/>
                <a:cs typeface="Times New Roman" panose="02020603050405020304" pitchFamily="18" charset="0"/>
              </a:rPr>
              <a:t>There are various arguments for their quest discussed below:</a:t>
            </a:r>
          </a:p>
        </p:txBody>
      </p:sp>
    </p:spTree>
    <p:extLst>
      <p:ext uri="{BB962C8B-B14F-4D97-AF65-F5344CB8AC3E}">
        <p14:creationId xmlns:p14="http://schemas.microsoft.com/office/powerpoint/2010/main" val="42383102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SCs’ ideology on the 14</a:t>
            </a:r>
            <a:r>
              <a:rPr lang="en-US" baseline="30000" dirty="0" smtClean="0">
                <a:latin typeface="Times New Roman" panose="02020603050405020304" pitchFamily="18" charset="0"/>
                <a:cs typeface="Times New Roman" panose="02020603050405020304" pitchFamily="18" charset="0"/>
              </a:rPr>
              <a:t>th</a:t>
            </a:r>
            <a:r>
              <a:rPr lang="en-US" dirty="0" smtClean="0">
                <a:latin typeface="Times New Roman" panose="02020603050405020304" pitchFamily="18" charset="0"/>
                <a:cs typeface="Times New Roman" panose="02020603050405020304" pitchFamily="18" charset="0"/>
              </a:rPr>
              <a:t> Amendment</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These group has an ideology that laws do not apply to them (</a:t>
            </a:r>
            <a:r>
              <a:rPr lang="en-GB" dirty="0" err="1" smtClean="0">
                <a:latin typeface="Times New Roman" panose="02020603050405020304" pitchFamily="18" charset="0"/>
                <a:cs typeface="Times New Roman" panose="02020603050405020304" pitchFamily="18" charset="0"/>
              </a:rPr>
              <a:t>Biersteker</a:t>
            </a:r>
            <a:r>
              <a:rPr lang="en-GB" dirty="0" smtClean="0">
                <a:latin typeface="Times New Roman" panose="02020603050405020304" pitchFamily="18" charset="0"/>
                <a:cs typeface="Times New Roman" panose="02020603050405020304" pitchFamily="18" charset="0"/>
              </a:rPr>
              <a:t>, 2002)</a:t>
            </a:r>
            <a:r>
              <a:rPr lang="en-US" dirty="0" smtClean="0">
                <a:latin typeface="Times New Roman" panose="02020603050405020304" pitchFamily="18" charset="0"/>
                <a:cs typeface="Times New Roman" panose="02020603050405020304" pitchFamily="18" charset="0"/>
              </a:rPr>
              <a:t>. </a:t>
            </a:r>
          </a:p>
          <a:p>
            <a:r>
              <a:rPr lang="en-US" dirty="0" smtClean="0">
                <a:latin typeface="Times New Roman" panose="02020603050405020304" pitchFamily="18" charset="0"/>
                <a:cs typeface="Times New Roman" panose="02020603050405020304" pitchFamily="18" charset="0"/>
              </a:rPr>
              <a:t>The 14</a:t>
            </a:r>
            <a:r>
              <a:rPr lang="en-US" baseline="30000" dirty="0" smtClean="0">
                <a:latin typeface="Times New Roman" panose="02020603050405020304" pitchFamily="18" charset="0"/>
                <a:cs typeface="Times New Roman" panose="02020603050405020304" pitchFamily="18" charset="0"/>
              </a:rPr>
              <a:t>th</a:t>
            </a:r>
            <a:r>
              <a:rPr lang="en-US" dirty="0" smtClean="0">
                <a:latin typeface="Times New Roman" panose="02020603050405020304" pitchFamily="18" charset="0"/>
                <a:cs typeface="Times New Roman" panose="02020603050405020304" pitchFamily="18" charset="0"/>
              </a:rPr>
              <a:t> Amendment was a major downfall to the United States.</a:t>
            </a:r>
            <a:endParaRPr lang="en-US"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This ideology or believe is deemed the most dangerous, even than their actions.</a:t>
            </a:r>
          </a:p>
          <a:p>
            <a:r>
              <a:rPr lang="en-US" dirty="0" smtClean="0">
                <a:latin typeface="Times New Roman" panose="02020603050405020304" pitchFamily="18" charset="0"/>
                <a:cs typeface="Times New Roman" panose="02020603050405020304" pitchFamily="18" charset="0"/>
              </a:rPr>
              <a:t>Cause disruptions to anyone regardless of their authority. </a:t>
            </a:r>
          </a:p>
          <a:p>
            <a:r>
              <a:rPr lang="en-US" dirty="0" smtClean="0">
                <a:latin typeface="Times New Roman" panose="02020603050405020304" pitchFamily="18" charset="0"/>
                <a:cs typeface="Times New Roman" panose="02020603050405020304" pitchFamily="18" charset="0"/>
              </a:rPr>
              <a:t>Listening to their arguments, there is no logical ground but officers don’t battle with them as they fear.</a:t>
            </a:r>
          </a:p>
          <a:p>
            <a:r>
              <a:rPr lang="en-US" dirty="0" smtClean="0">
                <a:latin typeface="Times New Roman" panose="02020603050405020304" pitchFamily="18" charset="0"/>
                <a:cs typeface="Times New Roman" panose="02020603050405020304" pitchFamily="18" charset="0"/>
              </a:rPr>
              <a:t>The government is so much scared of this ideology.</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446762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SC’s Sovereign Argument</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As a result of the amendment, the SC argue that all people were sovereign as dictated by British Common Law which America was conversant with ever since Asylum seekers staged Plymouth. </a:t>
            </a:r>
          </a:p>
          <a:p>
            <a:r>
              <a:rPr lang="en-US" dirty="0" smtClean="0">
                <a:latin typeface="Times New Roman" panose="02020603050405020304" pitchFamily="18" charset="0"/>
                <a:cs typeface="Times New Roman" panose="02020603050405020304" pitchFamily="18" charset="0"/>
              </a:rPr>
              <a:t>At this time, laws were not there to constrain citizens, like taxes, court orders and other regulations that were witnessed. </a:t>
            </a:r>
          </a:p>
          <a:p>
            <a:r>
              <a:rPr lang="en-US" dirty="0" smtClean="0">
                <a:latin typeface="Times New Roman" panose="02020603050405020304" pitchFamily="18" charset="0"/>
                <a:cs typeface="Times New Roman" panose="02020603050405020304" pitchFamily="18" charset="0"/>
              </a:rPr>
              <a:t>According to Sovereigns, this was the beginning of shaking the Republic foundation hence US’s decline and loss of its citizen’s sovereignty.</a:t>
            </a:r>
          </a:p>
          <a:p>
            <a:r>
              <a:rPr lang="en-US" dirty="0" smtClean="0">
                <a:latin typeface="Times New Roman" panose="02020603050405020304" pitchFamily="18" charset="0"/>
                <a:cs typeface="Times New Roman" panose="02020603050405020304" pitchFamily="18" charset="0"/>
              </a:rPr>
              <a:t>Further, they are indifferent with the systems of sovereignty since a 13</a:t>
            </a:r>
            <a:r>
              <a:rPr lang="en-US" baseline="30000" dirty="0" smtClean="0">
                <a:latin typeface="Times New Roman" panose="02020603050405020304" pitchFamily="18" charset="0"/>
                <a:cs typeface="Times New Roman" panose="02020603050405020304" pitchFamily="18" charset="0"/>
              </a:rPr>
              <a:t>th</a:t>
            </a:r>
            <a:r>
              <a:rPr lang="en-US" dirty="0" smtClean="0">
                <a:latin typeface="Times New Roman" panose="02020603050405020304" pitchFamily="18" charset="0"/>
                <a:cs typeface="Times New Roman" panose="02020603050405020304" pitchFamily="18" charset="0"/>
              </a:rPr>
              <a:t> amendment missed that banned the citizenship of attorneys.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538327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Posse </a:t>
            </a:r>
            <a:r>
              <a:rPr lang="en-US" dirty="0" err="1" smtClean="0">
                <a:latin typeface="Times New Roman" panose="02020603050405020304" pitchFamily="18" charset="0"/>
                <a:cs typeface="Times New Roman" panose="02020603050405020304" pitchFamily="18" charset="0"/>
              </a:rPr>
              <a:t>Comitatus</a:t>
            </a:r>
            <a:r>
              <a:rPr lang="en-US" dirty="0" smtClean="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1825624"/>
            <a:ext cx="10515600" cy="4727575"/>
          </a:xfrm>
        </p:spPr>
        <p:txBody>
          <a:bodyPr>
            <a:normAutofit lnSpcReduction="10000"/>
          </a:bodyPr>
          <a:lstStyle/>
          <a:p>
            <a:r>
              <a:rPr lang="en-US" dirty="0" smtClean="0">
                <a:latin typeface="Times New Roman" panose="02020603050405020304" pitchFamily="18" charset="0"/>
                <a:cs typeface="Times New Roman" panose="02020603050405020304" pitchFamily="18" charset="0"/>
              </a:rPr>
              <a:t>Started as a Christian movement by Gale William.</a:t>
            </a:r>
          </a:p>
          <a:p>
            <a:r>
              <a:rPr lang="en-US" dirty="0" smtClean="0">
                <a:latin typeface="Times New Roman" panose="02020603050405020304" pitchFamily="18" charset="0"/>
                <a:cs typeface="Times New Roman" panose="02020603050405020304" pitchFamily="18" charset="0"/>
              </a:rPr>
              <a:t>It was a response to protestors against tax as well as redemption of movements</a:t>
            </a:r>
          </a:p>
          <a:p>
            <a:r>
              <a:rPr lang="en-US" dirty="0" smtClean="0">
                <a:latin typeface="Times New Roman" panose="02020603050405020304" pitchFamily="18" charset="0"/>
                <a:cs typeface="Times New Roman" panose="02020603050405020304" pitchFamily="18" charset="0"/>
              </a:rPr>
              <a:t>Arguments was the conversion of citizens’ sovereignty to federals. </a:t>
            </a:r>
          </a:p>
          <a:p>
            <a:r>
              <a:rPr lang="en-US" dirty="0" smtClean="0">
                <a:latin typeface="Times New Roman" panose="02020603050405020304" pitchFamily="18" charset="0"/>
                <a:cs typeface="Times New Roman" panose="02020603050405020304" pitchFamily="18" charset="0"/>
              </a:rPr>
              <a:t>Unconstitutional practices </a:t>
            </a:r>
            <a:r>
              <a:rPr lang="en-US" dirty="0" smtClean="0">
                <a:latin typeface="Times New Roman" panose="02020603050405020304" pitchFamily="18" charset="0"/>
                <a:cs typeface="Times New Roman" panose="02020603050405020304" pitchFamily="18" charset="0"/>
              </a:rPr>
              <a:t>such as Marshals and Sheriff use of Military assets, were unexpected. The SC thus stood to despise laws amended since sovereign courts were not engaged. </a:t>
            </a:r>
          </a:p>
          <a:p>
            <a:r>
              <a:rPr lang="en-US" dirty="0" smtClean="0">
                <a:latin typeface="Times New Roman" panose="02020603050405020304" pitchFamily="18" charset="0"/>
                <a:cs typeface="Times New Roman" panose="02020603050405020304" pitchFamily="18" charset="0"/>
              </a:rPr>
              <a:t>Despite the Posse being vigilant, there was fear amongst the SC that young militants may fire themselves or their fellows since they lacked experience. </a:t>
            </a:r>
          </a:p>
          <a:p>
            <a:r>
              <a:rPr lang="en-US" dirty="0" smtClean="0">
                <a:latin typeface="Times New Roman" panose="02020603050405020304" pitchFamily="18" charset="0"/>
                <a:cs typeface="Times New Roman" panose="02020603050405020304" pitchFamily="18" charset="0"/>
              </a:rPr>
              <a:t>Agreeing with such laws appeared absurd according to the SC.</a:t>
            </a:r>
          </a:p>
          <a:p>
            <a:endParaRPr lang="en-US" dirty="0" smtClean="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968059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SCs and Taxes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effectLst>
            <a:innerShdw blurRad="63500" dist="50800" dir="13500000">
              <a:prstClr val="black">
                <a:alpha val="50000"/>
              </a:prstClr>
            </a:innerShdw>
          </a:effectLst>
        </p:spPr>
        <p:txBody>
          <a:bodyPr/>
          <a:lstStyle/>
          <a:p>
            <a:r>
              <a:rPr lang="en-US" dirty="0" smtClean="0">
                <a:latin typeface="Times New Roman" panose="02020603050405020304" pitchFamily="18" charset="0"/>
                <a:cs typeface="Times New Roman" panose="02020603050405020304" pitchFamily="18" charset="0"/>
              </a:rPr>
              <a:t>They hold a believe that they should never pay taxes.</a:t>
            </a:r>
          </a:p>
          <a:p>
            <a:r>
              <a:rPr lang="en-US" dirty="0" smtClean="0">
                <a:latin typeface="Times New Roman" panose="02020603050405020304" pitchFamily="18" charset="0"/>
                <a:cs typeface="Times New Roman" panose="02020603050405020304" pitchFamily="18" charset="0"/>
              </a:rPr>
              <a:t>In their systems, they hold illegalized courts that give warrants and police officers</a:t>
            </a:r>
          </a:p>
          <a:p>
            <a:r>
              <a:rPr lang="en-US" dirty="0" smtClean="0">
                <a:latin typeface="Times New Roman" panose="02020603050405020304" pitchFamily="18" charset="0"/>
                <a:cs typeface="Times New Roman" panose="02020603050405020304" pitchFamily="18" charset="0"/>
              </a:rPr>
              <a:t>SCs restraint court systems for no valid reasons, intentionally conflict and fight public leaders with a view to harass them</a:t>
            </a:r>
          </a:p>
          <a:p>
            <a:r>
              <a:rPr lang="en-US" dirty="0" smtClean="0">
                <a:latin typeface="Times New Roman" panose="02020603050405020304" pitchFamily="18" charset="0"/>
                <a:cs typeface="Times New Roman" panose="02020603050405020304" pitchFamily="18" charset="0"/>
              </a:rPr>
              <a:t>Fake money – they hold fake money and use it in government agencies, businesses, banks, etc. </a:t>
            </a:r>
          </a:p>
          <a:p>
            <a:r>
              <a:rPr lang="en-US" dirty="0" smtClean="0">
                <a:latin typeface="Times New Roman" panose="02020603050405020304" pitchFamily="18" charset="0"/>
                <a:cs typeface="Times New Roman" panose="02020603050405020304" pitchFamily="18" charset="0"/>
              </a:rPr>
              <a:t>Tax system is a law enforcement strategy as it’s the prime source of government funds. SCs stand against the latter. </a:t>
            </a:r>
          </a:p>
          <a:p>
            <a:pPr marL="0" indent="0">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509345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Power and SCs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effectLst/>
        </p:spPr>
        <p:txBody>
          <a:bodyPr/>
          <a:lstStyle/>
          <a:p>
            <a:r>
              <a:rPr lang="en-US" dirty="0" smtClean="0">
                <a:latin typeface="Times New Roman" panose="02020603050405020304" pitchFamily="18" charset="0"/>
                <a:cs typeface="Times New Roman" panose="02020603050405020304" pitchFamily="18" charset="0"/>
              </a:rPr>
              <a:t>SCs hold a believe that laws have no power over them. </a:t>
            </a:r>
          </a:p>
          <a:p>
            <a:r>
              <a:rPr lang="en-US" dirty="0" smtClean="0">
                <a:latin typeface="Times New Roman" panose="02020603050405020304" pitchFamily="18" charset="0"/>
                <a:cs typeface="Times New Roman" panose="02020603050405020304" pitchFamily="18" charset="0"/>
              </a:rPr>
              <a:t>Crimes committed – they commit crimes to confuse the government and disrupt its attention.</a:t>
            </a:r>
          </a:p>
          <a:p>
            <a:r>
              <a:rPr lang="en-US" dirty="0" smtClean="0">
                <a:latin typeface="Times New Roman" panose="02020603050405020304" pitchFamily="18" charset="0"/>
                <a:cs typeface="Times New Roman" panose="02020603050405020304" pitchFamily="18" charset="0"/>
              </a:rPr>
              <a:t>Private disruptions – these alliances stir up problems and fracas amongst private bodies even being government free institutions</a:t>
            </a:r>
          </a:p>
          <a:p>
            <a:r>
              <a:rPr lang="en-US" dirty="0" smtClean="0">
                <a:latin typeface="Times New Roman" panose="02020603050405020304" pitchFamily="18" charset="0"/>
                <a:cs typeface="Times New Roman" panose="02020603050405020304" pitchFamily="18" charset="0"/>
              </a:rPr>
              <a:t>These group of citizens turn out to be very violent.</a:t>
            </a:r>
          </a:p>
          <a:p>
            <a:r>
              <a:rPr lang="en-US" dirty="0" smtClean="0">
                <a:latin typeface="Times New Roman" panose="02020603050405020304" pitchFamily="18" charset="0"/>
                <a:cs typeface="Times New Roman" panose="02020603050405020304" pitchFamily="18" charset="0"/>
              </a:rPr>
              <a:t>When they cannot allow external institutions to function, then it depicts how they are against the systems of the congress.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304937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SCs threaten Law Enforcers (FBI)</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It is reported that FBI feels so threatened by Sovereign Citizens.</a:t>
            </a:r>
          </a:p>
          <a:p>
            <a:r>
              <a:rPr lang="en-US" dirty="0" smtClean="0">
                <a:latin typeface="Times New Roman" panose="02020603050405020304" pitchFamily="18" charset="0"/>
                <a:cs typeface="Times New Roman" panose="02020603050405020304" pitchFamily="18" charset="0"/>
              </a:rPr>
              <a:t>This is a constraint to law enforcement</a:t>
            </a:r>
          </a:p>
          <a:p>
            <a:r>
              <a:rPr lang="en-US" dirty="0" smtClean="0">
                <a:latin typeface="Times New Roman" panose="02020603050405020304" pitchFamily="18" charset="0"/>
                <a:cs typeface="Times New Roman" panose="02020603050405020304" pitchFamily="18" charset="0"/>
              </a:rPr>
              <a:t>They break the existing and despise the enforcement of some new ones</a:t>
            </a:r>
          </a:p>
          <a:p>
            <a:r>
              <a:rPr lang="en-US" dirty="0" smtClean="0">
                <a:latin typeface="Times New Roman" panose="02020603050405020304" pitchFamily="18" charset="0"/>
                <a:cs typeface="Times New Roman" panose="02020603050405020304" pitchFamily="18" charset="0"/>
              </a:rPr>
              <a:t>Confront enforcers of the law with deadly force. </a:t>
            </a:r>
          </a:p>
          <a:p>
            <a:r>
              <a:rPr lang="en-US" dirty="0" smtClean="0">
                <a:latin typeface="Times New Roman" panose="02020603050405020304" pitchFamily="18" charset="0"/>
                <a:cs typeface="Times New Roman" panose="02020603050405020304" pitchFamily="18" charset="0"/>
              </a:rPr>
              <a:t>Reported line-of-duty deaths have been witnessed performed by them.</a:t>
            </a:r>
          </a:p>
          <a:p>
            <a:r>
              <a:rPr lang="en-US" dirty="0" smtClean="0">
                <a:latin typeface="Times New Roman" panose="02020603050405020304" pitchFamily="18" charset="0"/>
                <a:cs typeface="Times New Roman" panose="02020603050405020304" pitchFamily="18" charset="0"/>
              </a:rPr>
              <a:t>When they kill law enforcers, that is a direct constraint to law enforcement.</a:t>
            </a:r>
            <a:endParaRPr 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95142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Pseudo-laws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SCs have their own laws that they hold – </a:t>
            </a:r>
            <a:r>
              <a:rPr lang="en-US" dirty="0" smtClean="0">
                <a:latin typeface="Times New Roman" panose="02020603050405020304" pitchFamily="18" charset="0"/>
                <a:cs typeface="Times New Roman" panose="02020603050405020304" pitchFamily="18" charset="0"/>
              </a:rPr>
              <a:t>pseudo-laws</a:t>
            </a:r>
          </a:p>
          <a:p>
            <a:r>
              <a:rPr lang="en-US" dirty="0" smtClean="0">
                <a:latin typeface="Times New Roman" panose="02020603050405020304" pitchFamily="18" charset="0"/>
                <a:cs typeface="Times New Roman" panose="02020603050405020304" pitchFamily="18" charset="0"/>
              </a:rPr>
              <a:t>Some forces to vote the government out have been seen, like in 2012.</a:t>
            </a:r>
            <a:endParaRPr lang="en-US" dirty="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They </a:t>
            </a:r>
            <a:r>
              <a:rPr lang="en-US" dirty="0" smtClean="0">
                <a:latin typeface="Times New Roman" panose="02020603050405020304" pitchFamily="18" charset="0"/>
                <a:cs typeface="Times New Roman" panose="02020603050405020304" pitchFamily="18" charset="0"/>
              </a:rPr>
              <a:t>go against undisputable laws that govern citizens and carry hold on their laws.</a:t>
            </a:r>
          </a:p>
          <a:p>
            <a:r>
              <a:rPr lang="en-US" dirty="0" smtClean="0">
                <a:latin typeface="Times New Roman" panose="02020603050405020304" pitchFamily="18" charset="0"/>
                <a:cs typeface="Times New Roman" panose="02020603050405020304" pitchFamily="18" charset="0"/>
              </a:rPr>
              <a:t>This influences the public and a higher population can get convinced by their practices.</a:t>
            </a:r>
          </a:p>
          <a:p>
            <a:r>
              <a:rPr lang="en-US" dirty="0" smtClean="0">
                <a:latin typeface="Times New Roman" panose="02020603050405020304" pitchFamily="18" charset="0"/>
                <a:cs typeface="Times New Roman" panose="02020603050405020304" pitchFamily="18" charset="0"/>
              </a:rPr>
              <a:t>This incites others to lure the law</a:t>
            </a:r>
          </a:p>
          <a:p>
            <a:r>
              <a:rPr lang="en-US" dirty="0" smtClean="0">
                <a:latin typeface="Times New Roman" panose="02020603050405020304" pitchFamily="18" charset="0"/>
                <a:cs typeface="Times New Roman" panose="02020603050405020304" pitchFamily="18" charset="0"/>
              </a:rPr>
              <a:t>License fee is despised </a:t>
            </a:r>
          </a:p>
        </p:txBody>
      </p:sp>
    </p:spTree>
    <p:extLst>
      <p:ext uri="{BB962C8B-B14F-4D97-AF65-F5344CB8AC3E}">
        <p14:creationId xmlns:p14="http://schemas.microsoft.com/office/powerpoint/2010/main" val="37281650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Conclusion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smtClean="0">
                <a:latin typeface="Times New Roman" panose="02020603050405020304" pitchFamily="18" charset="0"/>
                <a:cs typeface="Times New Roman" panose="02020603050405020304" pitchFamily="18" charset="0"/>
              </a:rPr>
              <a:t>Sovereign Citizens impact the largely on law enforcements.</a:t>
            </a:r>
          </a:p>
          <a:p>
            <a:r>
              <a:rPr lang="en-US" dirty="0" smtClean="0">
                <a:latin typeface="Times New Roman" panose="02020603050405020304" pitchFamily="18" charset="0"/>
                <a:cs typeface="Times New Roman" panose="02020603050405020304" pitchFamily="18" charset="0"/>
              </a:rPr>
              <a:t>To avoid falling into the trap of feeling the loss of sovereign power, citizens are advised to stay aware of judicial processes and all amendments so that they can hustle for representation and make impactful decisions that would keep them in.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19567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a:xfrm>
            <a:off x="838200" y="1825625"/>
            <a:ext cx="10515600" cy="4897904"/>
          </a:xfrm>
        </p:spPr>
        <p:txBody>
          <a:bodyPr>
            <a:normAutofit/>
          </a:bodyPr>
          <a:lstStyle/>
          <a:p>
            <a:r>
              <a:rPr lang="en-GB" sz="1800" dirty="0">
                <a:latin typeface="Times New Roman" panose="02020603050405020304" pitchFamily="18" charset="0"/>
                <a:cs typeface="Times New Roman" panose="02020603050405020304" pitchFamily="18" charset="0"/>
              </a:rPr>
              <a:t>Anderson, B., &amp; Alaska, D. (2012, May 29).Militias in America: Alaska Peacemakers and 4other high-profile trials. Retrieved from </a:t>
            </a:r>
            <a:r>
              <a:rPr lang="en-GB" sz="1800" dirty="0">
                <a:latin typeface="Times New Roman" panose="02020603050405020304" pitchFamily="18" charset="0"/>
                <a:cs typeface="Times New Roman" panose="02020603050405020304" pitchFamily="18" charset="0"/>
                <a:hlinkClick r:id="rId2"/>
              </a:rPr>
              <a:t>http://www.alaskadispatch.com/article/militias-america-</a:t>
            </a:r>
            <a:r>
              <a:rPr lang="en-GB" sz="1800" dirty="0">
                <a:latin typeface="Times New Roman" panose="02020603050405020304" pitchFamily="18" charset="0"/>
                <a:cs typeface="Times New Roman" panose="02020603050405020304" pitchFamily="18" charset="0"/>
              </a:rPr>
              <a:t>alaska-peacemakers-and-4-other-high-profile-trialsAPB, and Staff (Comps.). (</a:t>
            </a:r>
            <a:r>
              <a:rPr lang="en-GB" sz="1800" dirty="0" err="1">
                <a:latin typeface="Times New Roman" panose="02020603050405020304" pitchFamily="18" charset="0"/>
                <a:cs typeface="Times New Roman" panose="02020603050405020304" pitchFamily="18" charset="0"/>
              </a:rPr>
              <a:t>n.d</a:t>
            </a:r>
            <a:r>
              <a:rPr lang="en-GB" sz="1800" dirty="0" err="1" smtClean="0">
                <a:latin typeface="Times New Roman" panose="02020603050405020304" pitchFamily="18" charset="0"/>
                <a:cs typeface="Times New Roman" panose="02020603050405020304" pitchFamily="18" charset="0"/>
              </a:rPr>
              <a:t>.</a:t>
            </a:r>
            <a:r>
              <a:rPr lang="en-GB" sz="1800" dirty="0" smtClean="0">
                <a:latin typeface="Times New Roman" panose="02020603050405020304" pitchFamily="18" charset="0"/>
                <a:cs typeface="Times New Roman" panose="02020603050405020304" pitchFamily="18" charset="0"/>
              </a:rPr>
              <a:t>).</a:t>
            </a:r>
          </a:p>
          <a:p>
            <a:r>
              <a:rPr lang="en-GB" sz="1800" dirty="0" err="1">
                <a:latin typeface="Times New Roman" panose="02020603050405020304" pitchFamily="18" charset="0"/>
                <a:cs typeface="Times New Roman" panose="02020603050405020304" pitchFamily="18" charset="0"/>
              </a:rPr>
              <a:t>Beirich</a:t>
            </a:r>
            <a:r>
              <a:rPr lang="en-GB" sz="1800" dirty="0">
                <a:latin typeface="Times New Roman" panose="02020603050405020304" pitchFamily="18" charset="0"/>
                <a:cs typeface="Times New Roman" panose="02020603050405020304" pitchFamily="18" charset="0"/>
              </a:rPr>
              <a:t>, H. (Fall 2012). Two North Carolina Detectives Build Program for Dealing with 'Sovereign </a:t>
            </a:r>
            <a:r>
              <a:rPr lang="en-GB" sz="1800" dirty="0" err="1">
                <a:latin typeface="Times New Roman" panose="02020603050405020304" pitchFamily="18" charset="0"/>
                <a:cs typeface="Times New Roman" panose="02020603050405020304" pitchFamily="18" charset="0"/>
              </a:rPr>
              <a:t>Citizens.”Retrieved</a:t>
            </a:r>
            <a:r>
              <a:rPr lang="en-GB" sz="1800" dirty="0">
                <a:latin typeface="Times New Roman" panose="02020603050405020304" pitchFamily="18" charset="0"/>
                <a:cs typeface="Times New Roman" panose="02020603050405020304" pitchFamily="18" charset="0"/>
              </a:rPr>
              <a:t> from </a:t>
            </a:r>
            <a:r>
              <a:rPr lang="en-GB" sz="1800" dirty="0">
                <a:latin typeface="Times New Roman" panose="02020603050405020304" pitchFamily="18" charset="0"/>
                <a:cs typeface="Times New Roman" panose="02020603050405020304" pitchFamily="18" charset="0"/>
                <a:hlinkClick r:id="rId3"/>
              </a:rPr>
              <a:t>http://www.splcenter.org/get-informed/intelligence-</a:t>
            </a:r>
            <a:r>
              <a:rPr lang="en-GB" sz="1800" dirty="0">
                <a:latin typeface="Times New Roman" panose="02020603050405020304" pitchFamily="18" charset="0"/>
                <a:cs typeface="Times New Roman" panose="02020603050405020304" pitchFamily="18" charset="0"/>
              </a:rPr>
              <a:t> report/browse-all-issues/2012/fall/dealing-with-sovereigns#.</a:t>
            </a:r>
            <a:r>
              <a:rPr lang="en-GB" sz="1800" dirty="0" err="1" smtClean="0">
                <a:latin typeface="Times New Roman" panose="02020603050405020304" pitchFamily="18" charset="0"/>
                <a:cs typeface="Times New Roman" panose="02020603050405020304" pitchFamily="18" charset="0"/>
              </a:rPr>
              <a:t>UcuEyZxjGzl</a:t>
            </a:r>
            <a:endParaRPr lang="en-GB" sz="1800" dirty="0" smtClean="0">
              <a:latin typeface="Times New Roman" panose="02020603050405020304" pitchFamily="18" charset="0"/>
              <a:cs typeface="Times New Roman" panose="02020603050405020304" pitchFamily="18" charset="0"/>
            </a:endParaRPr>
          </a:p>
          <a:p>
            <a:r>
              <a:rPr lang="en-GB" sz="1800" dirty="0" err="1">
                <a:latin typeface="Times New Roman" panose="02020603050405020304" pitchFamily="18" charset="0"/>
                <a:cs typeface="Times New Roman" panose="02020603050405020304" pitchFamily="18" charset="0"/>
              </a:rPr>
              <a:t>Biersteker</a:t>
            </a:r>
            <a:r>
              <a:rPr lang="en-GB" sz="1800" dirty="0">
                <a:latin typeface="Times New Roman" panose="02020603050405020304" pitchFamily="18" charset="0"/>
                <a:cs typeface="Times New Roman" panose="02020603050405020304" pitchFamily="18" charset="0"/>
              </a:rPr>
              <a:t>, T. J. (2002). State, sovereignty and territory. </a:t>
            </a:r>
            <a:r>
              <a:rPr lang="en-GB" sz="1800" i="1" dirty="0">
                <a:latin typeface="Times New Roman" panose="02020603050405020304" pitchFamily="18" charset="0"/>
                <a:cs typeface="Times New Roman" panose="02020603050405020304" pitchFamily="18" charset="0"/>
              </a:rPr>
              <a:t>Handbook of international relations</a:t>
            </a:r>
            <a:r>
              <a:rPr lang="en-GB" sz="1800" dirty="0">
                <a:latin typeface="Times New Roman" panose="02020603050405020304" pitchFamily="18" charset="0"/>
                <a:cs typeface="Times New Roman" panose="02020603050405020304" pitchFamily="18" charset="0"/>
              </a:rPr>
              <a:t>, </a:t>
            </a:r>
            <a:r>
              <a:rPr lang="en-GB" sz="1800" dirty="0" smtClean="0">
                <a:latin typeface="Times New Roman" panose="02020603050405020304" pitchFamily="18" charset="0"/>
                <a:cs typeface="Times New Roman" panose="02020603050405020304" pitchFamily="18" charset="0"/>
              </a:rPr>
              <a:t>157-176</a:t>
            </a:r>
          </a:p>
          <a:p>
            <a:r>
              <a:rPr lang="en-GB" sz="1800" dirty="0" smtClean="0">
                <a:latin typeface="Times New Roman" panose="02020603050405020304" pitchFamily="18" charset="0"/>
                <a:cs typeface="Times New Roman" panose="02020603050405020304" pitchFamily="18" charset="0"/>
              </a:rPr>
              <a:t>Liberty, J. (2004). </a:t>
            </a:r>
            <a:r>
              <a:rPr lang="en-GB" sz="1800" i="1" dirty="0" smtClean="0">
                <a:latin typeface="Times New Roman" panose="02020603050405020304" pitchFamily="18" charset="0"/>
                <a:cs typeface="Times New Roman" panose="02020603050405020304" pitchFamily="18" charset="0"/>
              </a:rPr>
              <a:t>Global Sovereign citizen Handbook</a:t>
            </a:r>
            <a:r>
              <a:rPr lang="en-GB" sz="1800" dirty="0" smtClean="0">
                <a:latin typeface="Times New Roman" panose="02020603050405020304" pitchFamily="18" charset="0"/>
                <a:cs typeface="Times New Roman" panose="02020603050405020304" pitchFamily="18" charset="0"/>
              </a:rPr>
              <a:t>. Retrieved from </a:t>
            </a:r>
            <a:r>
              <a:rPr lang="en-GB" sz="1800" dirty="0" smtClean="0">
                <a:latin typeface="Times New Roman" panose="02020603050405020304" pitchFamily="18" charset="0"/>
                <a:cs typeface="Times New Roman" panose="02020603050405020304" pitchFamily="18" charset="0"/>
                <a:hlinkClick r:id="rId4"/>
              </a:rPr>
              <a:t>http://www.zshare.net/download</a:t>
            </a:r>
            <a:r>
              <a:rPr lang="en-GB" sz="1800" dirty="0" smtClean="0">
                <a:latin typeface="Times New Roman" panose="02020603050405020304" pitchFamily="18" charset="0"/>
                <a:cs typeface="Times New Roman" panose="02020603050405020304" pitchFamily="18" charset="0"/>
              </a:rPr>
              <a:t>/66957875538e6fad/</a:t>
            </a:r>
            <a:endParaRPr lang="en-GB" sz="1800" dirty="0" smtClean="0">
              <a:latin typeface="Times New Roman" panose="02020603050405020304" pitchFamily="18" charset="0"/>
              <a:cs typeface="Times New Roman" panose="02020603050405020304" pitchFamily="18" charset="0"/>
            </a:endParaRPr>
          </a:p>
          <a:p>
            <a:r>
              <a:rPr lang="en-GB" sz="1800" dirty="0" smtClean="0">
                <a:latin typeface="Times New Roman" panose="02020603050405020304" pitchFamily="18" charset="0"/>
                <a:cs typeface="Times New Roman" panose="02020603050405020304" pitchFamily="18" charset="0"/>
              </a:rPr>
              <a:t>The </a:t>
            </a:r>
            <a:r>
              <a:rPr lang="en-GB" sz="1800" dirty="0">
                <a:latin typeface="Times New Roman" panose="02020603050405020304" pitchFamily="18" charset="0"/>
                <a:cs typeface="Times New Roman" panose="02020603050405020304" pitchFamily="18" charset="0"/>
              </a:rPr>
              <a:t>Lawless Ones:: The Resurgence of the Sovereign Citizen </a:t>
            </a:r>
            <a:r>
              <a:rPr lang="en-GB" sz="1800" dirty="0" smtClean="0">
                <a:latin typeface="Times New Roman" panose="02020603050405020304" pitchFamily="18" charset="0"/>
                <a:cs typeface="Times New Roman" panose="02020603050405020304" pitchFamily="18" charset="0"/>
              </a:rPr>
              <a:t>Movement Retrieved from</a:t>
            </a:r>
            <a:r>
              <a:rPr lang="en-GB" sz="1800" dirty="0">
                <a:latin typeface="Times New Roman" panose="02020603050405020304" pitchFamily="18" charset="0"/>
                <a:cs typeface="Times New Roman" panose="02020603050405020304" pitchFamily="18" charset="0"/>
              </a:rPr>
              <a:t> </a:t>
            </a:r>
            <a:r>
              <a:rPr lang="en-GB" sz="1800" dirty="0">
                <a:latin typeface="Times New Roman" panose="02020603050405020304" pitchFamily="18" charset="0"/>
                <a:cs typeface="Times New Roman" panose="02020603050405020304" pitchFamily="18" charset="0"/>
                <a:hlinkClick r:id="rId5"/>
              </a:rPr>
              <a:t>http://</a:t>
            </a:r>
            <a:r>
              <a:rPr lang="en-GB" sz="1800" dirty="0" smtClean="0">
                <a:latin typeface="Times New Roman" panose="02020603050405020304" pitchFamily="18" charset="0"/>
                <a:cs typeface="Times New Roman" panose="02020603050405020304" pitchFamily="18" charset="0"/>
                <a:hlinkClick r:id="rId5"/>
              </a:rPr>
              <a:t>www.adl.org/combating-hate/domestic-extremism-terrorism/c/the-lawless-</a:t>
            </a:r>
            <a:r>
              <a:rPr lang="en-GB" sz="1800" dirty="0" smtClean="0">
                <a:latin typeface="Times New Roman" panose="02020603050405020304" pitchFamily="18" charset="0"/>
                <a:cs typeface="Times New Roman" panose="02020603050405020304" pitchFamily="18" charset="0"/>
              </a:rPr>
              <a:t> ones-sovereign-citizen-movement.html Alp</a:t>
            </a:r>
            <a:r>
              <a:rPr lang="en-GB" sz="1800" dirty="0">
                <a:latin typeface="Times New Roman" panose="02020603050405020304" pitchFamily="18" charset="0"/>
                <a:cs typeface="Times New Roman" panose="02020603050405020304" pitchFamily="18" charset="0"/>
              </a:rPr>
              <a:t>, K. (2010, December 22</a:t>
            </a:r>
            <a:r>
              <a:rPr lang="en-GB" sz="1800" dirty="0" smtClean="0">
                <a:latin typeface="Times New Roman" panose="02020603050405020304" pitchFamily="18" charset="0"/>
                <a:cs typeface="Times New Roman" panose="02020603050405020304" pitchFamily="18" charset="0"/>
              </a:rPr>
              <a:t>).</a:t>
            </a:r>
          </a:p>
          <a:p>
            <a:r>
              <a:rPr lang="en-GB" sz="1800" dirty="0" smtClean="0">
                <a:latin typeface="Times New Roman" panose="02020603050405020304" pitchFamily="18" charset="0"/>
                <a:cs typeface="Times New Roman" panose="02020603050405020304" pitchFamily="18" charset="0"/>
              </a:rPr>
              <a:t>The </a:t>
            </a:r>
            <a:r>
              <a:rPr lang="en-GB" sz="1800" dirty="0">
                <a:latin typeface="Times New Roman" panose="02020603050405020304" pitchFamily="18" charset="0"/>
                <a:cs typeface="Times New Roman" panose="02020603050405020304" pitchFamily="18" charset="0"/>
              </a:rPr>
              <a:t>deadly threat of the sovereign citizen for all public </a:t>
            </a:r>
            <a:r>
              <a:rPr lang="en-GB" sz="1800" dirty="0" smtClean="0">
                <a:latin typeface="Times New Roman" panose="02020603050405020304" pitchFamily="18" charset="0"/>
                <a:cs typeface="Times New Roman" panose="02020603050405020304" pitchFamily="18" charset="0"/>
              </a:rPr>
              <a:t>safety workers. </a:t>
            </a:r>
            <a:r>
              <a:rPr lang="en-GB" sz="1800" dirty="0">
                <a:latin typeface="Times New Roman" panose="02020603050405020304" pitchFamily="18" charset="0"/>
                <a:cs typeface="Times New Roman" panose="02020603050405020304" pitchFamily="18" charset="0"/>
              </a:rPr>
              <a:t>Retrieved from </a:t>
            </a:r>
            <a:r>
              <a:rPr lang="en-GB" sz="1800" dirty="0">
                <a:latin typeface="Times New Roman" panose="02020603050405020304" pitchFamily="18" charset="0"/>
                <a:cs typeface="Times New Roman" panose="02020603050405020304" pitchFamily="18" charset="0"/>
                <a:hlinkClick r:id="rId6"/>
              </a:rPr>
              <a:t>http://</a:t>
            </a:r>
            <a:r>
              <a:rPr lang="en-GB" sz="1800" dirty="0" smtClean="0">
                <a:latin typeface="Times New Roman" panose="02020603050405020304" pitchFamily="18" charset="0"/>
                <a:cs typeface="Times New Roman" panose="02020603050405020304" pitchFamily="18" charset="0"/>
                <a:hlinkClick r:id="rId6"/>
              </a:rPr>
              <a:t>apbweb.com/officer-down-news-menu-26/1788-the-</a:t>
            </a:r>
            <a:r>
              <a:rPr lang="en-GB" sz="1800" dirty="0" smtClean="0">
                <a:latin typeface="Times New Roman" panose="02020603050405020304" pitchFamily="18" charset="0"/>
                <a:cs typeface="Times New Roman" panose="02020603050405020304" pitchFamily="18" charset="0"/>
              </a:rPr>
              <a:t>deadly-threat-of-the-sovereign-citizen-for-all-public-safety-workers-</a:t>
            </a:r>
            <a:r>
              <a:rPr lang="en-GB" sz="1800" dirty="0">
                <a:latin typeface="Times New Roman" panose="02020603050405020304" pitchFamily="18" charset="0"/>
                <a:cs typeface="Times New Roman" panose="02020603050405020304" pitchFamily="18" charset="0"/>
              </a:rPr>
              <a:t>.</a:t>
            </a:r>
            <a:r>
              <a:rPr lang="en-GB" sz="1800" dirty="0" smtClean="0">
                <a:latin typeface="Times New Roman" panose="02020603050405020304" pitchFamily="18" charset="0"/>
                <a:cs typeface="Times New Roman" panose="02020603050405020304" pitchFamily="18" charset="0"/>
              </a:rPr>
              <a:t>html</a:t>
            </a:r>
          </a:p>
          <a:p>
            <a:endParaRPr lang="en-GB" sz="4400" dirty="0">
              <a:latin typeface="Times New Roman" panose="02020603050405020304" pitchFamily="18" charset="0"/>
              <a:cs typeface="Times New Roman" panose="02020603050405020304" pitchFamily="18" charset="0"/>
            </a:endParaRPr>
          </a:p>
          <a:p>
            <a:endParaRPr lang="en-GB" sz="1800" dirty="0" smtClean="0">
              <a:solidFill>
                <a:srgbClr val="222222"/>
              </a:solidFill>
              <a:latin typeface="Times New Roman" panose="02020603050405020304" pitchFamily="18" charset="0"/>
              <a:cs typeface="Times New Roman" panose="02020603050405020304" pitchFamily="18" charset="0"/>
            </a:endParaRPr>
          </a:p>
          <a:p>
            <a:endParaRPr lang="en-GB" dirty="0" smtClean="0">
              <a:solidFill>
                <a:srgbClr val="222222"/>
              </a:solidFill>
              <a:latin typeface="Times New Roman" panose="02020603050405020304" pitchFamily="18" charset="0"/>
              <a:cs typeface="Times New Roman" panose="02020603050405020304" pitchFamily="18" charset="0"/>
            </a:endParaRPr>
          </a:p>
          <a:p>
            <a:endParaRPr lang="en-GB" sz="6000" dirty="0">
              <a:latin typeface="Times New Roman" panose="02020603050405020304" pitchFamily="18" charset="0"/>
              <a:cs typeface="Times New Roman" panose="02020603050405020304" pitchFamily="18" charset="0"/>
            </a:endParaRPr>
          </a:p>
          <a:p>
            <a:pPr marL="0" lvl="0" indent="0" eaLnBrk="0" fontAlgn="base" hangingPunct="0">
              <a:lnSpc>
                <a:spcPct val="100000"/>
              </a:lnSpc>
              <a:spcBef>
                <a:spcPct val="0"/>
              </a:spcBef>
              <a:spcAft>
                <a:spcPct val="0"/>
              </a:spcAft>
              <a:buNone/>
            </a:pPr>
            <a:endParaRPr lang="en-GB" dirty="0" smtClean="0">
              <a:solidFill>
                <a:srgbClr val="222222"/>
              </a:solidFill>
              <a:latin typeface="Times New Roman" panose="02020603050405020304" pitchFamily="18" charset="0"/>
              <a:cs typeface="Times New Roman" panose="02020603050405020304" pitchFamily="18" charset="0"/>
            </a:endParaRPr>
          </a:p>
          <a:p>
            <a:pPr marL="0" lvl="0" indent="0" eaLnBrk="0" fontAlgn="base" hangingPunct="0">
              <a:lnSpc>
                <a:spcPct val="100000"/>
              </a:lnSpc>
              <a:spcBef>
                <a:spcPct val="0"/>
              </a:spcBef>
              <a:spcAft>
                <a:spcPct val="0"/>
              </a:spcAft>
              <a:buNone/>
            </a:pPr>
            <a:endParaRPr lang="en-GB" sz="6000"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
        <p:nvSpPr>
          <p:cNvPr id="6" name="Rectangle 3"/>
          <p:cNvSpPr>
            <a:spLocks noChangeArrowheads="1"/>
          </p:cNvSpPr>
          <p:nvPr/>
        </p:nvSpPr>
        <p:spPr bwMode="auto">
          <a:xfrm>
            <a:off x="0" y="43934"/>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GB" sz="1800" b="0" i="0" u="none" strike="noStrike" cap="none" normalizeH="0" baseline="0" dirty="0" smtClean="0">
              <a:ln>
                <a:noFill/>
              </a:ln>
              <a:solidFill>
                <a:schemeClr val="tx1"/>
              </a:solidFill>
              <a:effectLst/>
              <a:latin typeface="Arial" panose="020B0604020202020204" pitchFamily="34" charset="0"/>
            </a:endParaRPr>
          </a:p>
        </p:txBody>
      </p:sp>
      <p:sp>
        <p:nvSpPr>
          <p:cNvPr id="7" name="Rectangle 4"/>
          <p:cNvSpPr>
            <a:spLocks noChangeArrowheads="1"/>
          </p:cNvSpPr>
          <p:nvPr/>
        </p:nvSpPr>
        <p:spPr bwMode="auto">
          <a:xfrm>
            <a:off x="0" y="43934"/>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GB" sz="1800" b="0" i="0" u="none" strike="noStrike" cap="none" normalizeH="0" baseline="0" dirty="0" smtClean="0">
              <a:ln>
                <a:noFill/>
              </a:ln>
              <a:solidFill>
                <a:schemeClr val="tx1"/>
              </a:solidFill>
              <a:effectLst/>
              <a:latin typeface="Arial" panose="020B0604020202020204" pitchFamily="34" charset="0"/>
            </a:endParaRPr>
          </a:p>
        </p:txBody>
      </p:sp>
      <p:sp>
        <p:nvSpPr>
          <p:cNvPr id="8" name="Rectangle 5"/>
          <p:cNvSpPr>
            <a:spLocks noChangeArrowheads="1"/>
          </p:cNvSpPr>
          <p:nvPr/>
        </p:nvSpPr>
        <p:spPr bwMode="auto">
          <a:xfrm>
            <a:off x="322730" y="-51734"/>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GB" sz="1800" b="0" i="0" u="none" strike="noStrike" cap="none" normalizeH="0" baseline="0" dirty="0" smtClean="0">
              <a:ln>
                <a:noFill/>
              </a:ln>
              <a:solidFill>
                <a:schemeClr val="tx1"/>
              </a:solidFill>
              <a:effectLst/>
              <a:latin typeface="Arial" panose="020B0604020202020204" pitchFamily="34" charset="0"/>
            </a:endParaRPr>
          </a:p>
        </p:txBody>
      </p:sp>
      <p:sp>
        <p:nvSpPr>
          <p:cNvPr id="9" name="Rectangle 6"/>
          <p:cNvSpPr>
            <a:spLocks noChangeArrowheads="1"/>
          </p:cNvSpPr>
          <p:nvPr/>
        </p:nvSpPr>
        <p:spPr bwMode="auto">
          <a:xfrm>
            <a:off x="0" y="43934"/>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GB"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5809878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17000">
              <a:schemeClr val="accent1">
                <a:lumMod val="5000"/>
                <a:lumOff val="95000"/>
              </a:schemeClr>
            </a:gs>
            <a:gs pos="30000">
              <a:schemeClr val="accent1">
                <a:lumMod val="75000"/>
              </a:schemeClr>
            </a:gs>
            <a:gs pos="45000">
              <a:schemeClr val="accent1">
                <a:lumMod val="45000"/>
                <a:lumOff val="55000"/>
                <a:alpha val="0"/>
              </a:schemeClr>
            </a:gs>
            <a:gs pos="94000">
              <a:srgbClr val="FF0000"/>
            </a:gs>
            <a:gs pos="82000">
              <a:srgbClr val="E1ED9E"/>
            </a:gs>
            <a:gs pos="61000">
              <a:srgbClr val="00B050"/>
            </a:gs>
          </a:gsLst>
          <a:lin ang="5400000" scaled="0"/>
          <a:tileRect/>
        </a:gra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810905" y="1334306"/>
            <a:ext cx="10515600" cy="4351338"/>
          </a:xfrm>
          <a:solidFill>
            <a:schemeClr val="accent2">
              <a:lumMod val="60000"/>
              <a:lumOff val="40000"/>
            </a:schemeClr>
          </a:solidFill>
          <a:ln>
            <a:solidFill>
              <a:schemeClr val="tx2">
                <a:lumMod val="20000"/>
                <a:lumOff val="80000"/>
              </a:schemeClr>
            </a:solidFill>
          </a:ln>
          <a:effectLst>
            <a:glow rad="228600">
              <a:schemeClr val="accent5">
                <a:satMod val="175000"/>
                <a:alpha val="40000"/>
              </a:schemeClr>
            </a:glow>
            <a:outerShdw blurRad="184150" dist="241300" dir="11520000" sx="110000" sy="110000" algn="ctr">
              <a:srgbClr val="000000">
                <a:alpha val="18000"/>
              </a:srgbClr>
            </a:outerShdw>
          </a:effectLst>
          <a:scene3d>
            <a:camera prst="isometricOffAxis2Top"/>
            <a:lightRig rig="flood" dir="t">
              <a:rot lat="0" lon="0" rev="13800000"/>
            </a:lightRig>
          </a:scene3d>
          <a:sp3d extrusionH="120650" prstMaterial="plastic">
            <a:bevelT w="82550" h="63500" prst="cross"/>
            <a:bevelB w="69850" prst="angle"/>
          </a:sp3d>
        </p:spPr>
        <p:txBody>
          <a:bodyPr/>
          <a:lstStyle/>
          <a:p>
            <a:pPr marL="0" indent="0" algn="ctr">
              <a:buNone/>
            </a:pPr>
            <a:endParaRPr lang="en-US" dirty="0" smtClean="0"/>
          </a:p>
          <a:p>
            <a:pPr marL="0" indent="0" algn="ctr">
              <a:buNone/>
            </a:pPr>
            <a:endParaRPr lang="en-US" dirty="0"/>
          </a:p>
          <a:p>
            <a:pPr marL="0" indent="0" algn="ctr">
              <a:buNone/>
            </a:pPr>
            <a:endParaRPr lang="en-US" dirty="0" smtClean="0"/>
          </a:p>
          <a:p>
            <a:pPr marL="0" indent="0" algn="ctr">
              <a:buNone/>
            </a:pPr>
            <a:r>
              <a:rPr lang="en-US" sz="6000" dirty="0" smtClean="0">
                <a:latin typeface="Times New Roman" panose="02020603050405020304" pitchFamily="18" charset="0"/>
                <a:cs typeface="Times New Roman" panose="02020603050405020304" pitchFamily="18" charset="0"/>
              </a:rPr>
              <a:t>Thank you !</a:t>
            </a:r>
            <a:endParaRPr lang="en-US" sz="6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0442473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628</TotalTime>
  <Words>1803</Words>
  <Application>Microsoft Office PowerPoint</Application>
  <PresentationFormat>Widescreen</PresentationFormat>
  <Paragraphs>139</Paragraphs>
  <Slides>14</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Arial</vt:lpstr>
      <vt:lpstr>Calibri</vt:lpstr>
      <vt:lpstr>Calibri Light</vt:lpstr>
      <vt:lpstr>Times New Roman</vt:lpstr>
      <vt:lpstr>Wingdings</vt:lpstr>
      <vt:lpstr>Office Theme</vt:lpstr>
      <vt:lpstr>PowerPoint Presentation</vt:lpstr>
      <vt:lpstr>PowerPoint Presentation</vt:lpstr>
      <vt:lpstr>Sovereign Citizens and their stand on Law enforcement</vt:lpstr>
      <vt:lpstr>Their stance on law enforcement</vt:lpstr>
      <vt:lpstr>SCs’ ideology on the 14th Amendment</vt:lpstr>
      <vt:lpstr>SC’s Sovereign Argument</vt:lpstr>
      <vt:lpstr>Posse Comitatus </vt:lpstr>
      <vt:lpstr>SCs and Taxes</vt:lpstr>
      <vt:lpstr>Power and SCs</vt:lpstr>
      <vt:lpstr>SCs threaten Law Enforcers (FBI)</vt:lpstr>
      <vt:lpstr>Pseudo-laws</vt:lpstr>
      <vt:lpstr>Conclusion</vt:lpstr>
      <vt:lpstr>References </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James Mulwa</dc:creator>
  <cp:lastModifiedBy>James Mulwa</cp:lastModifiedBy>
  <cp:revision>44</cp:revision>
  <dcterms:created xsi:type="dcterms:W3CDTF">2018-04-25T03:33:54Z</dcterms:created>
  <dcterms:modified xsi:type="dcterms:W3CDTF">2018-04-26T05:50:37Z</dcterms:modified>
</cp:coreProperties>
</file>